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68" r:id="rId3"/>
    <p:sldId id="262" r:id="rId4"/>
    <p:sldId id="257" r:id="rId5"/>
    <p:sldId id="259" r:id="rId6"/>
    <p:sldId id="269" r:id="rId7"/>
    <p:sldId id="260" r:id="rId8"/>
    <p:sldId id="270" r:id="rId9"/>
    <p:sldId id="272" r:id="rId10"/>
    <p:sldId id="274" r:id="rId11"/>
    <p:sldId id="273" r:id="rId12"/>
    <p:sldId id="275" r:id="rId13"/>
    <p:sldId id="280" r:id="rId14"/>
    <p:sldId id="276" r:id="rId15"/>
    <p:sldId id="271" r:id="rId16"/>
    <p:sldId id="277" r:id="rId17"/>
    <p:sldId id="278" r:id="rId18"/>
    <p:sldId id="283" r:id="rId19"/>
    <p:sldId id="279" r:id="rId20"/>
    <p:sldId id="281" r:id="rId21"/>
    <p:sldId id="292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3" r:id="rId30"/>
    <p:sldId id="296" r:id="rId31"/>
    <p:sldId id="295" r:id="rId32"/>
    <p:sldId id="297" r:id="rId33"/>
    <p:sldId id="298" r:id="rId34"/>
    <p:sldId id="299" r:id="rId35"/>
    <p:sldId id="300" r:id="rId36"/>
    <p:sldId id="301" r:id="rId37"/>
    <p:sldId id="302" r:id="rId38"/>
    <p:sldId id="312" r:id="rId39"/>
    <p:sldId id="303" r:id="rId40"/>
    <p:sldId id="313" r:id="rId41"/>
    <p:sldId id="304" r:id="rId42"/>
    <p:sldId id="305" r:id="rId43"/>
    <p:sldId id="307" r:id="rId44"/>
    <p:sldId id="308" r:id="rId45"/>
    <p:sldId id="311" r:id="rId46"/>
    <p:sldId id="310" r:id="rId47"/>
    <p:sldId id="264" r:id="rId48"/>
    <p:sldId id="266" r:id="rId49"/>
    <p:sldId id="26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EBF"/>
    <a:srgbClr val="284C91"/>
    <a:srgbClr val="FFD77E"/>
    <a:srgbClr val="FFCC40"/>
    <a:srgbClr val="9BC0E5"/>
    <a:srgbClr val="FF6D7E"/>
    <a:srgbClr val="335597"/>
    <a:srgbClr val="68CB60"/>
    <a:srgbClr val="FFCB3F"/>
    <a:srgbClr val="5062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3" autoAdjust="0"/>
    <p:restoredTop sz="94653"/>
  </p:normalViewPr>
  <p:slideViewPr>
    <p:cSldViewPr snapToGrid="0">
      <p:cViewPr varScale="1">
        <p:scale>
          <a:sx n="74" d="100"/>
          <a:sy n="74" d="100"/>
        </p:scale>
        <p:origin x="200" y="4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6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95F6D-218F-794D-96BF-B7952411F57F}" type="datetimeFigureOut">
              <a:rPr lang="es-ES_tradnl" smtClean="0"/>
              <a:t>3/9/19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E7364-FC1E-F946-AAFD-D5857E68A7D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95819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Conjunto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/>
              <a:t>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/>
              <a:t>hechos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/>
              <a:t>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/>
              <a:t>circunstancias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/>
              <a:t>que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/>
              <a:t>dificultan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/>
              <a:t>la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/>
              <a:t>consecución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/>
              <a:t>dealgún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/>
              <a:t>fin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7364-FC1E-F946-AAFD-D5857E68A7D1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1712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Conjunto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/>
              <a:t>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/>
              <a:t>hechos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/>
              <a:t>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/>
              <a:t>circunstancias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/>
              <a:t>que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/>
              <a:t>dificultan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/>
              <a:t>la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/>
              <a:t>consecución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/>
              <a:t>dealgún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/>
              <a:t>fin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7364-FC1E-F946-AAFD-D5857E68A7D1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96991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Además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hechos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interés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especifica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antemano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limitara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a un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pequeño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número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relaciones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entidades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7364-FC1E-F946-AAFD-D5857E68A7D1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98695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Conjunto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/>
              <a:t>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/>
              <a:t>hechos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/>
              <a:t>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/>
              <a:t>circunstancias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/>
              <a:t>que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/>
              <a:t>dificultan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/>
              <a:t>la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/>
              <a:t>consecución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/>
              <a:t>dealgún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/>
              <a:t>fin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7364-FC1E-F946-AAFD-D5857E68A7D1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2144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Conjunto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/>
              <a:t>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/>
              <a:t>hechos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/>
              <a:t>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/>
              <a:t>circunstancias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/>
              <a:t>que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/>
              <a:t>dificultan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/>
              <a:t>la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/>
              <a:t>consecución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/>
              <a:t>dealgún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/>
              <a:t>fin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7364-FC1E-F946-AAFD-D5857E68A7D1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10625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3/9/19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653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3/9/19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39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3/9/19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22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3/9/19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457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3/9/19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017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3/9/19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965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3/9/19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664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3/9/19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944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3/9/19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507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3/9/19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822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3/9/19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81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89035-38C8-4C45-A3B6-5FF89618A9CC}" type="datetimeFigureOut">
              <a:rPr lang="es-ES" smtClean="0"/>
              <a:t>3/9/19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286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ontotext.com/knowledgehub/fundamentals/information-extraction/" TargetMode="External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edium.com/bhavaniravi/entity-extraction-demistifying-rasanlu-part-3-13a460451573" TargetMode="Externa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3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94610" y="753569"/>
            <a:ext cx="11002780" cy="584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2800" b="1" dirty="0">
                <a:solidFill>
                  <a:srgbClr val="284C91"/>
                </a:solidFill>
                <a:latin typeface="Myriad Pro" panose="020B0503030403020204" pitchFamily="34" charset="0"/>
              </a:rPr>
              <a:t>Procesamiento de Lenguaje Natural</a:t>
            </a:r>
          </a:p>
          <a:p>
            <a:pPr algn="just">
              <a:lnSpc>
                <a:spcPct val="150000"/>
              </a:lnSpc>
            </a:pP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Rama de la Inteligencia Artificial que se encarga de que las computadoras entiendan, interpreten y “utilicen” lenguaje humano.</a:t>
            </a:r>
          </a:p>
          <a:p>
            <a:pPr algn="just">
              <a:lnSpc>
                <a:spcPct val="150000"/>
              </a:lnSpc>
            </a:pPr>
            <a:endParaRPr lang="es-ES_tradnl" sz="2800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2800" b="1" dirty="0">
                <a:solidFill>
                  <a:srgbClr val="284C91"/>
                </a:solidFill>
                <a:latin typeface="Myriad Pro" panose="020B0503030403020204" pitchFamily="34" charset="0"/>
              </a:rPr>
              <a:t>Extracción de Información</a:t>
            </a:r>
          </a:p>
          <a:p>
            <a:pPr algn="just">
              <a:lnSpc>
                <a:spcPct val="150000"/>
              </a:lnSpc>
            </a:pP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Proceso de transformar data no estructurada (textos) en data estructurada.</a:t>
            </a:r>
          </a:p>
          <a:p>
            <a:pPr algn="just">
              <a:lnSpc>
                <a:spcPct val="150000"/>
              </a:lnSpc>
            </a:pPr>
            <a:endParaRPr lang="es-ES_tradnl" sz="2800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_tradnl" sz="2800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29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44138" y="446704"/>
            <a:ext cx="11299371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284C91"/>
                </a:solidFill>
                <a:latin typeface="Myriad Pro" panose="020B0503030403020204" pitchFamily="34" charset="0"/>
              </a:rPr>
              <a:t>Rama de la </a:t>
            </a:r>
            <a:r>
              <a:rPr lang="en-US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Inteligencia</a:t>
            </a:r>
            <a:r>
              <a:rPr lang="en-US" sz="2800" dirty="0">
                <a:solidFill>
                  <a:srgbClr val="284C91"/>
                </a:solidFill>
                <a:latin typeface="Myriad Pro" panose="020B0503030403020204" pitchFamily="34" charset="0"/>
              </a:rPr>
              <a:t> Artificial que se </a:t>
            </a:r>
            <a:r>
              <a:rPr lang="en-US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enca</a:t>
            </a:r>
            <a:r>
              <a:rPr lang="en-US" sz="2800" dirty="0">
                <a:solidFill>
                  <a:srgbClr val="284C91"/>
                </a:solidFill>
                <a:latin typeface="Myriad Pro" panose="020B0503030403020204" pitchFamily="34" charset="0"/>
              </a:rPr>
              <a:t> que las </a:t>
            </a:r>
            <a:r>
              <a:rPr lang="en-US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computadoras</a:t>
            </a:r>
            <a:r>
              <a:rPr lang="en-US" sz="28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entiendan</a:t>
            </a:r>
            <a:r>
              <a:rPr lang="en-US" sz="2800" dirty="0">
                <a:solidFill>
                  <a:srgbClr val="284C91"/>
                </a:solidFill>
                <a:latin typeface="Myriad Pro" panose="020B0503030403020204" pitchFamily="34" charset="0"/>
              </a:rPr>
              <a:t>, </a:t>
            </a:r>
            <a:r>
              <a:rPr lang="en-US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interpreten</a:t>
            </a:r>
            <a:r>
              <a:rPr lang="en-US" sz="28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</a:p>
        </p:txBody>
      </p:sp>
      <p:pic>
        <p:nvPicPr>
          <p:cNvPr id="4" name="Imagen 1">
            <a:extLst>
              <a:ext uri="{FF2B5EF4-FFF2-40B4-BE49-F238E27FC236}">
                <a16:creationId xmlns:a16="http://schemas.microsoft.com/office/drawing/2014/main" id="{E879AFD2-C6EB-6841-B1C3-A15C5F957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12194975" cy="685632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869C8F9-343D-E142-A363-0A2E8ECCC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4540" y="536644"/>
            <a:ext cx="8568752" cy="5649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A1EB7A-A9FC-344D-86E5-87816A8F7483}"/>
              </a:ext>
            </a:extLst>
          </p:cNvPr>
          <p:cNvSpPr/>
          <p:nvPr/>
        </p:nvSpPr>
        <p:spPr>
          <a:xfrm>
            <a:off x="4452649" y="5752475"/>
            <a:ext cx="61903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200" dirty="0"/>
              <a:t>Fuente: </a:t>
            </a:r>
            <a:r>
              <a:rPr lang="en-US" sz="1200" dirty="0">
                <a:hlinkClick r:id="rId5"/>
              </a:rPr>
              <a:t>https://www.ontotext.com/knowledgehub/fundamentals/information-extraction/</a:t>
            </a:r>
            <a:endParaRPr lang="es-ES_tradnl" sz="1200" dirty="0"/>
          </a:p>
        </p:txBody>
      </p:sp>
    </p:spTree>
    <p:extLst>
      <p:ext uri="{BB962C8B-B14F-4D97-AF65-F5344CB8AC3E}">
        <p14:creationId xmlns:p14="http://schemas.microsoft.com/office/powerpoint/2010/main" val="148942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4977" cy="685632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53144" y="3220830"/>
            <a:ext cx="1099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FFCB3F"/>
                </a:solidFill>
                <a:latin typeface="Keep Calm Med" pitchFamily="2" charset="0"/>
              </a:rPr>
              <a:t>Solución propuesta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0CA99F-76D3-D54D-A006-2AED4D5C9AFA}"/>
              </a:ext>
            </a:extLst>
          </p:cNvPr>
          <p:cNvSpPr/>
          <p:nvPr/>
        </p:nvSpPr>
        <p:spPr>
          <a:xfrm>
            <a:off x="5181599" y="1304145"/>
            <a:ext cx="1499017" cy="1454046"/>
          </a:xfrm>
          <a:prstGeom prst="ellipse">
            <a:avLst/>
          </a:prstGeom>
          <a:solidFill>
            <a:srgbClr val="FFCC4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3">
            <a:extLst>
              <a:ext uri="{FF2B5EF4-FFF2-40B4-BE49-F238E27FC236}">
                <a16:creationId xmlns:a16="http://schemas.microsoft.com/office/drawing/2014/main" id="{300268FD-5C2E-DC45-B85A-5E8039A2DE67}"/>
              </a:ext>
            </a:extLst>
          </p:cNvPr>
          <p:cNvSpPr txBox="1"/>
          <p:nvPr/>
        </p:nvSpPr>
        <p:spPr>
          <a:xfrm>
            <a:off x="5505135" y="1448386"/>
            <a:ext cx="881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1"/>
                </a:solidFill>
                <a:latin typeface="Keep Calm Med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3857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648918" y="1600948"/>
            <a:ext cx="9143999" cy="2499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284C91"/>
                </a:solidFill>
                <a:latin typeface="Myriad Pro" panose="020B0503030403020204" pitchFamily="34" charset="0"/>
              </a:rPr>
              <a:t>Debe </a:t>
            </a:r>
            <a:r>
              <a:rPr lang="en-US" sz="3600" dirty="0" err="1">
                <a:solidFill>
                  <a:srgbClr val="284C91"/>
                </a:solidFill>
                <a:latin typeface="Myriad Pro" panose="020B0503030403020204" pitchFamily="34" charset="0"/>
              </a:rPr>
              <a:t>haber</a:t>
            </a:r>
            <a:r>
              <a:rPr lang="en-US" sz="3600" dirty="0">
                <a:solidFill>
                  <a:srgbClr val="284C91"/>
                </a:solidFill>
                <a:latin typeface="Myriad Pro" panose="020B0503030403020204" pitchFamily="34" charset="0"/>
              </a:rPr>
              <a:t> una forma de </a:t>
            </a:r>
            <a:r>
              <a:rPr lang="en-US" sz="3600" dirty="0" err="1">
                <a:solidFill>
                  <a:srgbClr val="284C91"/>
                </a:solidFill>
                <a:latin typeface="Myriad Pro" panose="020B0503030403020204" pitchFamily="34" charset="0"/>
              </a:rPr>
              <a:t>procesar</a:t>
            </a:r>
            <a:r>
              <a:rPr lang="en-US" sz="36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3600" dirty="0" err="1">
                <a:solidFill>
                  <a:srgbClr val="284C91"/>
                </a:solidFill>
                <a:latin typeface="Myriad Pro" panose="020B0503030403020204" pitchFamily="34" charset="0"/>
              </a:rPr>
              <a:t>esos</a:t>
            </a:r>
            <a:r>
              <a:rPr lang="en-US" sz="36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3600" dirty="0" err="1">
                <a:solidFill>
                  <a:srgbClr val="284C91"/>
                </a:solidFill>
                <a:latin typeface="Myriad Pro" panose="020B0503030403020204" pitchFamily="34" charset="0"/>
              </a:rPr>
              <a:t>grandes</a:t>
            </a:r>
            <a:r>
              <a:rPr lang="en-US" sz="36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3600" dirty="0" err="1">
                <a:solidFill>
                  <a:srgbClr val="284C91"/>
                </a:solidFill>
                <a:latin typeface="Myriad Pro" panose="020B0503030403020204" pitchFamily="34" charset="0"/>
              </a:rPr>
              <a:t>volúmenes</a:t>
            </a:r>
            <a:r>
              <a:rPr lang="en-US" sz="3600" dirty="0">
                <a:solidFill>
                  <a:srgbClr val="284C91"/>
                </a:solidFill>
                <a:latin typeface="Myriad Pro" panose="020B0503030403020204" pitchFamily="34" charset="0"/>
              </a:rPr>
              <a:t> de </a:t>
            </a:r>
            <a:r>
              <a:rPr lang="en-US" sz="3600" dirty="0" err="1">
                <a:solidFill>
                  <a:srgbClr val="284C91"/>
                </a:solidFill>
                <a:latin typeface="Myriad Pro" panose="020B0503030403020204" pitchFamily="34" charset="0"/>
              </a:rPr>
              <a:t>información</a:t>
            </a:r>
            <a:r>
              <a:rPr lang="en-US" sz="36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3600" dirty="0" err="1">
                <a:solidFill>
                  <a:srgbClr val="284C91"/>
                </a:solidFill>
                <a:latin typeface="Myriad Pro" panose="020B0503030403020204" pitchFamily="34" charset="0"/>
              </a:rPr>
              <a:t>automáticamente</a:t>
            </a:r>
            <a:r>
              <a:rPr lang="en-US" sz="3600" dirty="0">
                <a:solidFill>
                  <a:srgbClr val="284C91"/>
                </a:solidFill>
                <a:latin typeface="Myriad Pro" panose="020B0503030403020204" pitchFamily="34" charset="0"/>
              </a:rPr>
              <a:t>   </a:t>
            </a:r>
            <a:endParaRPr lang="en-US" sz="3600" dirty="0">
              <a:solidFill>
                <a:srgbClr val="284C91"/>
              </a:solidFill>
              <a:highlight>
                <a:srgbClr val="FFCB3F"/>
              </a:highlight>
              <a:latin typeface="Myriad Pro" panose="020B05030304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6B0ABD-C518-D54C-AC53-CCEF61B1207B}"/>
              </a:ext>
            </a:extLst>
          </p:cNvPr>
          <p:cNvSpPr/>
          <p:nvPr/>
        </p:nvSpPr>
        <p:spPr>
          <a:xfrm>
            <a:off x="8042728" y="3500250"/>
            <a:ext cx="10887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7200" dirty="0"/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254360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3B9E1A-FA42-9844-9CF2-308F6B45C5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" r="14836" b="62767"/>
          <a:stretch/>
        </p:blipFill>
        <p:spPr>
          <a:xfrm>
            <a:off x="345054" y="1709211"/>
            <a:ext cx="11413449" cy="343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6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648918" y="1600948"/>
            <a:ext cx="9143999" cy="333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 err="1">
                <a:solidFill>
                  <a:srgbClr val="284C91"/>
                </a:solidFill>
                <a:latin typeface="Myriad Pro" panose="020B0503030403020204" pitchFamily="34" charset="0"/>
              </a:rPr>
              <a:t>Utilizar</a:t>
            </a:r>
            <a:r>
              <a:rPr lang="en-US" sz="36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3600" dirty="0" err="1">
                <a:solidFill>
                  <a:srgbClr val="284C91"/>
                </a:solidFill>
                <a:latin typeface="Myriad Pro" panose="020B0503030403020204" pitchFamily="34" charset="0"/>
              </a:rPr>
              <a:t>técnicas</a:t>
            </a:r>
            <a:r>
              <a:rPr lang="en-US" sz="3600" dirty="0">
                <a:solidFill>
                  <a:srgbClr val="284C91"/>
                </a:solidFill>
                <a:latin typeface="Myriad Pro" panose="020B0503030403020204" pitchFamily="34" charset="0"/>
              </a:rPr>
              <a:t> de </a:t>
            </a:r>
            <a:r>
              <a:rPr lang="en-US" sz="3600" dirty="0" err="1">
                <a:solidFill>
                  <a:srgbClr val="284C91"/>
                </a:solidFill>
                <a:latin typeface="Myriad Pro" panose="020B0503030403020204" pitchFamily="34" charset="0"/>
              </a:rPr>
              <a:t>Procesamiento</a:t>
            </a:r>
            <a:r>
              <a:rPr lang="en-US" sz="3600" dirty="0">
                <a:solidFill>
                  <a:srgbClr val="284C91"/>
                </a:solidFill>
                <a:latin typeface="Myriad Pro" panose="020B0503030403020204" pitchFamily="34" charset="0"/>
              </a:rPr>
              <a:t> de </a:t>
            </a:r>
            <a:r>
              <a:rPr lang="en-US" sz="3600" dirty="0" err="1">
                <a:solidFill>
                  <a:srgbClr val="284C91"/>
                </a:solidFill>
                <a:latin typeface="Myriad Pro" panose="020B0503030403020204" pitchFamily="34" charset="0"/>
              </a:rPr>
              <a:t>Lenguaje</a:t>
            </a:r>
            <a:r>
              <a:rPr lang="en-US" sz="3600" dirty="0">
                <a:solidFill>
                  <a:srgbClr val="284C91"/>
                </a:solidFill>
                <a:latin typeface="Myriad Pro" panose="020B0503030403020204" pitchFamily="34" charset="0"/>
              </a:rPr>
              <a:t> Natural (NLP) para </a:t>
            </a:r>
            <a:r>
              <a:rPr lang="en-US" sz="3600" dirty="0" err="1">
                <a:solidFill>
                  <a:srgbClr val="284C91"/>
                </a:solidFill>
                <a:highlight>
                  <a:srgbClr val="FFCB3F"/>
                </a:highlight>
                <a:latin typeface="Myriad Pro" panose="020B0503030403020204" pitchFamily="34" charset="0"/>
              </a:rPr>
              <a:t>elaborar</a:t>
            </a:r>
            <a:r>
              <a:rPr lang="en-US" sz="3600" dirty="0">
                <a:solidFill>
                  <a:srgbClr val="284C91"/>
                </a:solidFill>
                <a:highlight>
                  <a:srgbClr val="FFCB3F"/>
                </a:highlight>
                <a:latin typeface="Myriad Pro" panose="020B0503030403020204" pitchFamily="34" charset="0"/>
              </a:rPr>
              <a:t> una </a:t>
            </a:r>
            <a:r>
              <a:rPr lang="en-US" sz="3600" dirty="0" err="1">
                <a:solidFill>
                  <a:srgbClr val="284C91"/>
                </a:solidFill>
                <a:highlight>
                  <a:srgbClr val="FFCB3F"/>
                </a:highlight>
                <a:latin typeface="Myriad Pro" panose="020B0503030403020204" pitchFamily="34" charset="0"/>
              </a:rPr>
              <a:t>herramienta</a:t>
            </a:r>
            <a:r>
              <a:rPr lang="en-US" sz="3600" dirty="0">
                <a:solidFill>
                  <a:srgbClr val="284C91"/>
                </a:solidFill>
                <a:highlight>
                  <a:srgbClr val="FFCB3F"/>
                </a:highlight>
                <a:latin typeface="Myriad Pro" panose="020B0503030403020204" pitchFamily="34" charset="0"/>
              </a:rPr>
              <a:t> de </a:t>
            </a:r>
            <a:r>
              <a:rPr lang="en-US" sz="3600" dirty="0" err="1">
                <a:solidFill>
                  <a:srgbClr val="284C91"/>
                </a:solidFill>
                <a:highlight>
                  <a:srgbClr val="FFCB3F"/>
                </a:highlight>
                <a:latin typeface="Myriad Pro" panose="020B0503030403020204" pitchFamily="34" charset="0"/>
              </a:rPr>
              <a:t>Extración</a:t>
            </a:r>
            <a:r>
              <a:rPr lang="en-US" sz="3600" dirty="0">
                <a:solidFill>
                  <a:srgbClr val="284C91"/>
                </a:solidFill>
                <a:highlight>
                  <a:srgbClr val="FFCB3F"/>
                </a:highlight>
                <a:latin typeface="Myriad Pro" panose="020B0503030403020204" pitchFamily="34" charset="0"/>
              </a:rPr>
              <a:t> de </a:t>
            </a:r>
            <a:r>
              <a:rPr lang="en-US" sz="3600" dirty="0" err="1">
                <a:solidFill>
                  <a:srgbClr val="284C91"/>
                </a:solidFill>
                <a:highlight>
                  <a:srgbClr val="FFCB3F"/>
                </a:highlight>
                <a:latin typeface="Myriad Pro" panose="020B0503030403020204" pitchFamily="34" charset="0"/>
              </a:rPr>
              <a:t>Información</a:t>
            </a:r>
            <a:r>
              <a:rPr lang="en-US" sz="3600" dirty="0">
                <a:solidFill>
                  <a:srgbClr val="284C91"/>
                </a:solidFill>
                <a:highlight>
                  <a:srgbClr val="FFCB3F"/>
                </a:highlight>
                <a:latin typeface="Myriad Pro" panose="020B0503030403020204" pitchFamily="34" charset="0"/>
              </a:rPr>
              <a:t> (IE) para </a:t>
            </a:r>
            <a:r>
              <a:rPr lang="en-US" sz="3600" dirty="0" err="1">
                <a:solidFill>
                  <a:srgbClr val="284C91"/>
                </a:solidFill>
                <a:highlight>
                  <a:srgbClr val="FFCB3F"/>
                </a:highlight>
                <a:latin typeface="Myriad Pro" panose="020B0503030403020204" pitchFamily="34" charset="0"/>
              </a:rPr>
              <a:t>noticias</a:t>
            </a:r>
            <a:r>
              <a:rPr lang="en-US" sz="3600" dirty="0">
                <a:solidFill>
                  <a:srgbClr val="284C91"/>
                </a:solidFill>
                <a:highlight>
                  <a:srgbClr val="FFCB3F"/>
                </a:highlight>
                <a:latin typeface="Myriad Pro" panose="020B0503030403020204" pitchFamily="34" charset="0"/>
              </a:rPr>
              <a:t> </a:t>
            </a:r>
            <a:r>
              <a:rPr lang="en-US" sz="3600" dirty="0" err="1">
                <a:solidFill>
                  <a:srgbClr val="284C91"/>
                </a:solidFill>
                <a:highlight>
                  <a:srgbClr val="FFCB3F"/>
                </a:highlight>
                <a:latin typeface="Myriad Pro" panose="020B0503030403020204" pitchFamily="34" charset="0"/>
              </a:rPr>
              <a:t>peruanas</a:t>
            </a:r>
            <a:r>
              <a:rPr lang="en-US" sz="3600" dirty="0">
                <a:solidFill>
                  <a:srgbClr val="284C91"/>
                </a:solidFill>
                <a:highlight>
                  <a:srgbClr val="FFCB3F"/>
                </a:highlight>
                <a:latin typeface="Myriad Pro" panose="020B0503030403020204" pitchFamily="34" charset="0"/>
              </a:rPr>
              <a:t> </a:t>
            </a:r>
            <a:r>
              <a:rPr lang="en-US" sz="3600" dirty="0" err="1">
                <a:solidFill>
                  <a:srgbClr val="284C91"/>
                </a:solidFill>
                <a:highlight>
                  <a:srgbClr val="FFCB3F"/>
                </a:highlight>
                <a:latin typeface="Myriad Pro" panose="020B0503030403020204" pitchFamily="34" charset="0"/>
              </a:rPr>
              <a:t>relacionadas</a:t>
            </a:r>
            <a:r>
              <a:rPr lang="en-US" sz="3600" dirty="0">
                <a:solidFill>
                  <a:srgbClr val="284C91"/>
                </a:solidFill>
                <a:highlight>
                  <a:srgbClr val="FFCB3F"/>
                </a:highlight>
                <a:latin typeface="Myriad Pro" panose="020B0503030403020204" pitchFamily="34" charset="0"/>
              </a:rPr>
              <a:t> a </a:t>
            </a:r>
            <a:r>
              <a:rPr lang="en-US" sz="3600" dirty="0" err="1">
                <a:solidFill>
                  <a:srgbClr val="284C91"/>
                </a:solidFill>
                <a:highlight>
                  <a:srgbClr val="FFCB3F"/>
                </a:highlight>
                <a:latin typeface="Myriad Pro" panose="020B0503030403020204" pitchFamily="34" charset="0"/>
              </a:rPr>
              <a:t>crímimes</a:t>
            </a:r>
            <a:endParaRPr lang="en-US" sz="3600" dirty="0">
              <a:solidFill>
                <a:srgbClr val="284C91"/>
              </a:solidFill>
              <a:highlight>
                <a:srgbClr val="FFCB3F"/>
              </a:highlight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25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39857" y="1885841"/>
            <a:ext cx="11002780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3200" dirty="0">
                <a:solidFill>
                  <a:srgbClr val="335597"/>
                </a:solidFill>
                <a:latin typeface="Myriad Pro" panose="020B0503030403020204" pitchFamily="34" charset="0"/>
              </a:rPr>
              <a:t>“Esta madrugada, una </a:t>
            </a:r>
            <a:r>
              <a:rPr lang="es-ES_tradnl" sz="3200" dirty="0">
                <a:solidFill>
                  <a:srgbClr val="335597"/>
                </a:solidFill>
                <a:highlight>
                  <a:srgbClr val="FF6D7E"/>
                </a:highlight>
                <a:latin typeface="Myriad Pro" panose="020B0503030403020204" pitchFamily="34" charset="0"/>
              </a:rPr>
              <a:t>banda de delincuentes </a:t>
            </a:r>
            <a:r>
              <a:rPr lang="es-ES_tradnl" sz="3200" dirty="0">
                <a:solidFill>
                  <a:srgbClr val="335597"/>
                </a:solidFill>
                <a:latin typeface="Myriad Pro" panose="020B0503030403020204" pitchFamily="34" charset="0"/>
              </a:rPr>
              <a:t>ingresó a una </a:t>
            </a:r>
            <a:r>
              <a:rPr lang="es-ES_tradnl" sz="3200" dirty="0">
                <a:solidFill>
                  <a:srgbClr val="335597"/>
                </a:solidFill>
                <a:highlight>
                  <a:srgbClr val="68CB60"/>
                </a:highlight>
                <a:latin typeface="Myriad Pro" panose="020B0503030403020204" pitchFamily="34" charset="0"/>
              </a:rPr>
              <a:t>ferretería</a:t>
            </a:r>
            <a:r>
              <a:rPr lang="es-ES_tradnl" sz="3200" dirty="0">
                <a:solidFill>
                  <a:srgbClr val="335597"/>
                </a:solidFill>
                <a:latin typeface="Myriad Pro" panose="020B0503030403020204" pitchFamily="34" charset="0"/>
              </a:rPr>
              <a:t> de </a:t>
            </a:r>
            <a:r>
              <a:rPr lang="es-ES_tradnl" sz="3200" dirty="0">
                <a:solidFill>
                  <a:srgbClr val="335597"/>
                </a:solidFill>
                <a:highlight>
                  <a:srgbClr val="FFD77E"/>
                </a:highlight>
                <a:latin typeface="Myriad Pro" panose="020B0503030403020204" pitchFamily="34" charset="0"/>
              </a:rPr>
              <a:t>Villa María del Triunfo </a:t>
            </a:r>
            <a:r>
              <a:rPr lang="es-ES_tradnl" sz="3200" dirty="0">
                <a:solidFill>
                  <a:srgbClr val="335597"/>
                </a:solidFill>
                <a:latin typeface="Myriad Pro" panose="020B0503030403020204" pitchFamily="34" charset="0"/>
              </a:rPr>
              <a:t>y se llevó una importante suma de dinero”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267722-C71C-0049-B653-2A88186F9FFA}"/>
              </a:ext>
            </a:extLst>
          </p:cNvPr>
          <p:cNvSpPr/>
          <p:nvPr/>
        </p:nvSpPr>
        <p:spPr>
          <a:xfrm>
            <a:off x="1598935" y="4371677"/>
            <a:ext cx="87600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rgbClr val="335597"/>
                </a:solidFill>
                <a:latin typeface="Myriad Pro" panose="020B0503030403020204" pitchFamily="34" charset="0"/>
              </a:rPr>
              <a:t>Leyenda: 	CULPABLE		VÍCTIMA	          UBICACIÓN</a:t>
            </a:r>
            <a:endParaRPr lang="es-ES_tradnl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273AC7-81BF-8347-A9B7-0A0EB1EA6A02}"/>
              </a:ext>
            </a:extLst>
          </p:cNvPr>
          <p:cNvSpPr/>
          <p:nvPr/>
        </p:nvSpPr>
        <p:spPr>
          <a:xfrm>
            <a:off x="3106455" y="4434307"/>
            <a:ext cx="313151" cy="325583"/>
          </a:xfrm>
          <a:prstGeom prst="rect">
            <a:avLst/>
          </a:prstGeom>
          <a:solidFill>
            <a:srgbClr val="FF6D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7CB5BB-42B5-C54C-B981-21145491B045}"/>
              </a:ext>
            </a:extLst>
          </p:cNvPr>
          <p:cNvSpPr/>
          <p:nvPr/>
        </p:nvSpPr>
        <p:spPr>
          <a:xfrm>
            <a:off x="5877992" y="4434306"/>
            <a:ext cx="313151" cy="325583"/>
          </a:xfrm>
          <a:prstGeom prst="rect">
            <a:avLst/>
          </a:prstGeom>
          <a:solidFill>
            <a:srgbClr val="68C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highlight>
                <a:srgbClr val="68CB60"/>
              </a:highligh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833728-DAE2-FA48-B8D3-B0A3B3DB8673}"/>
              </a:ext>
            </a:extLst>
          </p:cNvPr>
          <p:cNvSpPr/>
          <p:nvPr/>
        </p:nvSpPr>
        <p:spPr>
          <a:xfrm>
            <a:off x="8340247" y="4434305"/>
            <a:ext cx="313151" cy="325583"/>
          </a:xfrm>
          <a:prstGeom prst="rect">
            <a:avLst/>
          </a:prstGeom>
          <a:solidFill>
            <a:srgbClr val="FFD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2075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4977" cy="685632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53144" y="3220830"/>
            <a:ext cx="1099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FFCB3F"/>
                </a:solidFill>
                <a:latin typeface="Keep Calm Med" pitchFamily="2" charset="0"/>
              </a:rPr>
              <a:t>Desarrollo de </a:t>
            </a:r>
            <a:r>
              <a:rPr lang="es-ES" sz="4000" dirty="0" err="1">
                <a:solidFill>
                  <a:srgbClr val="FFCB3F"/>
                </a:solidFill>
                <a:latin typeface="Keep Calm Med" pitchFamily="2" charset="0"/>
              </a:rPr>
              <a:t>C</a:t>
            </a:r>
            <a:r>
              <a:rPr lang="es-ES" sz="4000" b="1" dirty="0" err="1">
                <a:solidFill>
                  <a:srgbClr val="FFCB3F"/>
                </a:solidFill>
                <a:latin typeface="Keep Calm Med" pitchFamily="2" charset="0"/>
              </a:rPr>
              <a:t>rime_IE</a:t>
            </a:r>
            <a:endParaRPr lang="es-ES" sz="4000" b="1" dirty="0">
              <a:solidFill>
                <a:srgbClr val="FFCB3F"/>
              </a:solidFill>
              <a:latin typeface="Keep Calm Med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0CA99F-76D3-D54D-A006-2AED4D5C9AFA}"/>
              </a:ext>
            </a:extLst>
          </p:cNvPr>
          <p:cNvSpPr/>
          <p:nvPr/>
        </p:nvSpPr>
        <p:spPr>
          <a:xfrm>
            <a:off x="5181599" y="1304145"/>
            <a:ext cx="1499017" cy="1454046"/>
          </a:xfrm>
          <a:prstGeom prst="ellipse">
            <a:avLst/>
          </a:prstGeom>
          <a:solidFill>
            <a:srgbClr val="FFCC4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3">
            <a:extLst>
              <a:ext uri="{FF2B5EF4-FFF2-40B4-BE49-F238E27FC236}">
                <a16:creationId xmlns:a16="http://schemas.microsoft.com/office/drawing/2014/main" id="{300268FD-5C2E-DC45-B85A-5E8039A2DE67}"/>
              </a:ext>
            </a:extLst>
          </p:cNvPr>
          <p:cNvSpPr txBox="1"/>
          <p:nvPr/>
        </p:nvSpPr>
        <p:spPr>
          <a:xfrm>
            <a:off x="5505135" y="1448386"/>
            <a:ext cx="881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1"/>
                </a:solidFill>
                <a:latin typeface="Keep Calm Med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4786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14597" y="1937792"/>
            <a:ext cx="1026361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Ausencia total de data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Cero data etiquetada/anotada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2800" b="1" dirty="0">
                <a:solidFill>
                  <a:srgbClr val="284C91"/>
                </a:solidFill>
                <a:latin typeface="Myriad Pro" panose="020B0503030403020204" pitchFamily="34" charset="0"/>
              </a:rPr>
              <a:t>Spoiler!: </a:t>
            </a: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Machine learning </a:t>
            </a:r>
            <a:r>
              <a:rPr lang="es-ES_tradnl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will</a:t>
            </a: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s-ES_tradnl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have</a:t>
            </a: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 to </a:t>
            </a:r>
            <a:r>
              <a:rPr lang="es-ES_tradnl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wait</a:t>
            </a: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…</a:t>
            </a:r>
            <a:endParaRPr lang="es-ES_tradnl" sz="2800" b="1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C9910A9-3A7D-624C-BC0F-440D6AE9755A}"/>
              </a:ext>
            </a:extLst>
          </p:cNvPr>
          <p:cNvSpPr txBox="1"/>
          <p:nvPr/>
        </p:nvSpPr>
        <p:spPr>
          <a:xfrm>
            <a:off x="614597" y="632796"/>
            <a:ext cx="10858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335597"/>
                </a:solidFill>
                <a:latin typeface="Keep Calm Med" pitchFamily="2" charset="0"/>
              </a:rPr>
              <a:t>A tomar en cuenta…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4DC838-BC3D-8746-8734-9A84F603CA36}"/>
              </a:ext>
            </a:extLst>
          </p:cNvPr>
          <p:cNvSpPr/>
          <p:nvPr/>
        </p:nvSpPr>
        <p:spPr>
          <a:xfrm>
            <a:off x="9218778" y="2094917"/>
            <a:ext cx="165942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1500" dirty="0"/>
              <a:t>😞</a:t>
            </a:r>
          </a:p>
        </p:txBody>
      </p:sp>
    </p:spTree>
    <p:extLst>
      <p:ext uri="{BB962C8B-B14F-4D97-AF65-F5344CB8AC3E}">
        <p14:creationId xmlns:p14="http://schemas.microsoft.com/office/powerpoint/2010/main" val="209583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C9910A9-3A7D-624C-BC0F-440D6AE9755A}"/>
              </a:ext>
            </a:extLst>
          </p:cNvPr>
          <p:cNvSpPr txBox="1"/>
          <p:nvPr/>
        </p:nvSpPr>
        <p:spPr>
          <a:xfrm>
            <a:off x="614597" y="632796"/>
            <a:ext cx="108587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335597"/>
                </a:solidFill>
                <a:latin typeface="Keep Calm Med" pitchFamily="2" charset="0"/>
              </a:rPr>
              <a:t>Flujo de trabajo: </a:t>
            </a:r>
            <a:r>
              <a:rPr lang="es-ES" sz="2800" dirty="0">
                <a:solidFill>
                  <a:srgbClr val="335597"/>
                </a:solidFill>
                <a:latin typeface="Keep Calm Med" pitchFamily="2" charset="0"/>
              </a:rPr>
              <a:t>¿Qué tengo que hacer para identificar entidades como el culpable, la víctima y la ubicación en la descripción de un delito?</a:t>
            </a:r>
            <a:endParaRPr lang="es-ES" sz="4800" dirty="0">
              <a:solidFill>
                <a:srgbClr val="335597"/>
              </a:solidFill>
              <a:latin typeface="Keep Calm Med" pitchFamily="2" charset="0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0210FA4-D534-1444-9338-F227C897AC68}"/>
              </a:ext>
            </a:extLst>
          </p:cNvPr>
          <p:cNvSpPr/>
          <p:nvPr/>
        </p:nvSpPr>
        <p:spPr>
          <a:xfrm>
            <a:off x="704536" y="3775891"/>
            <a:ext cx="10858777" cy="494675"/>
          </a:xfrm>
          <a:prstGeom prst="rightArrow">
            <a:avLst/>
          </a:prstGeom>
          <a:solidFill>
            <a:srgbClr val="FFD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193107-D6B0-8F4B-AA39-BFD4EF70F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000" y="3518731"/>
            <a:ext cx="1008993" cy="100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3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4977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2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26440" y="2446744"/>
            <a:ext cx="10842886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Si logro identificar a las personas y ubicaciones en una descripción, luego puedo decidir si son culpables/victimas o no.</a:t>
            </a:r>
          </a:p>
          <a:p>
            <a:pPr lvl="1" algn="just">
              <a:lnSpc>
                <a:spcPct val="150000"/>
              </a:lnSpc>
            </a:pPr>
            <a:endParaRPr lang="es-ES_tradnl" sz="2800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C1679-2A4C-7E4B-AD77-946A74FA4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31" r="15470"/>
          <a:stretch/>
        </p:blipFill>
        <p:spPr>
          <a:xfrm>
            <a:off x="654053" y="2762059"/>
            <a:ext cx="494674" cy="72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6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84550" y="888480"/>
            <a:ext cx="10842886" cy="4374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Si logro identificar a las personas y ubicaciones en una descripción, luego puedo decidir si son culpables/victimas o no.</a:t>
            </a:r>
          </a:p>
          <a:p>
            <a:pPr lvl="1" algn="just">
              <a:lnSpc>
                <a:spcPct val="150000"/>
              </a:lnSpc>
            </a:pPr>
            <a:endParaRPr lang="es-ES_tradnl" sz="2800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lvl="1" algn="just">
              <a:lnSpc>
                <a:spcPct val="150000"/>
              </a:lnSpc>
            </a:pP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¿Cómo lo hago?</a:t>
            </a:r>
          </a:p>
          <a:p>
            <a:pPr lvl="1" algn="just">
              <a:lnSpc>
                <a:spcPct val="150000"/>
              </a:lnSpc>
            </a:pPr>
            <a:r>
              <a:rPr lang="es-ES_tradnl" sz="2800" b="1" dirty="0">
                <a:solidFill>
                  <a:srgbClr val="284C91"/>
                </a:solidFill>
                <a:latin typeface="Myriad Pro" panose="020B0503030403020204" pitchFamily="34" charset="0"/>
              </a:rPr>
              <a:t>Reconocimiento de Entidades Nombradas (NER)</a:t>
            </a:r>
          </a:p>
          <a:p>
            <a:pPr lvl="1" algn="just">
              <a:lnSpc>
                <a:spcPct val="150000"/>
              </a:lnSpc>
            </a:pPr>
            <a:r>
              <a:rPr lang="es-ES_tradnl" sz="2400" dirty="0">
                <a:solidFill>
                  <a:srgbClr val="284C91"/>
                </a:solidFill>
                <a:latin typeface="Myriad Pro" panose="020B0503030403020204" pitchFamily="34" charset="0"/>
              </a:rPr>
              <a:t>Localizar y clasificar automáticamente en categorías predefinidas, como personas, organizaciones, lugares, las entidades encontradas en un texto.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C1679-2A4C-7E4B-AD77-946A74FA4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31" r="15470"/>
          <a:stretch/>
        </p:blipFill>
        <p:spPr>
          <a:xfrm>
            <a:off x="512163" y="1203795"/>
            <a:ext cx="494674" cy="72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8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B71FA9-0CC5-9345-90C4-5AB5314A80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955"/>
          <a:stretch/>
        </p:blipFill>
        <p:spPr>
          <a:xfrm>
            <a:off x="839756" y="2644231"/>
            <a:ext cx="10805904" cy="1116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F72789-2A48-3741-828F-D5BB19D76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200" y="3314700"/>
            <a:ext cx="8775460" cy="4464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E62083-318A-C445-B830-27567B961E9E}"/>
              </a:ext>
            </a:extLst>
          </p:cNvPr>
          <p:cNvSpPr/>
          <p:nvPr/>
        </p:nvSpPr>
        <p:spPr>
          <a:xfrm>
            <a:off x="2019300" y="3861063"/>
            <a:ext cx="87754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/>
              <a:t>Fuente: </a:t>
            </a:r>
            <a:r>
              <a:rPr lang="en-US" sz="1600" dirty="0">
                <a:hlinkClick r:id="rId5"/>
              </a:rPr>
              <a:t>https://medium.com/bhavaniravi/entity-extraction-demistifying-rasanlu-part-3-13a460451573</a:t>
            </a:r>
            <a:endParaRPr lang="es-ES_tradnl" sz="1600" dirty="0"/>
          </a:p>
        </p:txBody>
      </p:sp>
    </p:spTree>
    <p:extLst>
      <p:ext uri="{BB962C8B-B14F-4D97-AF65-F5344CB8AC3E}">
        <p14:creationId xmlns:p14="http://schemas.microsoft.com/office/powerpoint/2010/main" val="224381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5"/>
            <a:ext cx="12194975" cy="6856326"/>
          </a:xfrm>
          <a:prstGeom prst="rect">
            <a:avLst/>
          </a:prstGeom>
        </p:spPr>
      </p:pic>
      <p:sp>
        <p:nvSpPr>
          <p:cNvPr id="6" name="CuadroTexto 2">
            <a:extLst>
              <a:ext uri="{FF2B5EF4-FFF2-40B4-BE49-F238E27FC236}">
                <a16:creationId xmlns:a16="http://schemas.microsoft.com/office/drawing/2014/main" id="{22A0B42D-1E88-9B4F-88D4-DC6F8A9B0C8D}"/>
              </a:ext>
            </a:extLst>
          </p:cNvPr>
          <p:cNvSpPr txBox="1"/>
          <p:nvPr/>
        </p:nvSpPr>
        <p:spPr>
          <a:xfrm>
            <a:off x="995386" y="2355022"/>
            <a:ext cx="10171243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¡Podemos utilizar el módulo de NER de la Librería </a:t>
            </a:r>
            <a:r>
              <a:rPr lang="es-ES_tradnl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SpaCy</a:t>
            </a: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!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_tradnl" sz="2800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lvl="1">
              <a:lnSpc>
                <a:spcPct val="150000"/>
              </a:lnSpc>
            </a:pPr>
            <a:endParaRPr lang="es-ES_tradnl" sz="2800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B00F19-F450-0A4E-B9BC-7D6837A54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004" y="3290834"/>
            <a:ext cx="2884206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1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9" name="Imagen 10">
            <a:extLst>
              <a:ext uri="{FF2B5EF4-FFF2-40B4-BE49-F238E27FC236}">
                <a16:creationId xmlns:a16="http://schemas.microsoft.com/office/drawing/2014/main" id="{3A0076E7-E4DF-E243-9A1A-93B815079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6"/>
          <a:stretch/>
        </p:blipFill>
        <p:spPr>
          <a:xfrm>
            <a:off x="407061" y="1313711"/>
            <a:ext cx="11377877" cy="35695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671E4A-4020-EF4D-BE2D-B853394688F8}"/>
              </a:ext>
            </a:extLst>
          </p:cNvPr>
          <p:cNvSpPr/>
          <p:nvPr/>
        </p:nvSpPr>
        <p:spPr>
          <a:xfrm>
            <a:off x="677489" y="5174957"/>
            <a:ext cx="6520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rgbClr val="335597"/>
                </a:solidFill>
              </a:rPr>
              <a:t>¡Es necesario hacer fine-</a:t>
            </a:r>
            <a:r>
              <a:rPr lang="es-ES_tradnl" sz="2400" dirty="0" err="1">
                <a:solidFill>
                  <a:srgbClr val="335597"/>
                </a:solidFill>
              </a:rPr>
              <a:t>tuning</a:t>
            </a:r>
            <a:r>
              <a:rPr lang="es-ES_tradnl" sz="2400" dirty="0">
                <a:solidFill>
                  <a:srgbClr val="335597"/>
                </a:solidFill>
              </a:rPr>
              <a:t>/re-entrenamiento!</a:t>
            </a:r>
          </a:p>
        </p:txBody>
      </p:sp>
    </p:spTree>
    <p:extLst>
      <p:ext uri="{BB962C8B-B14F-4D97-AF65-F5344CB8AC3E}">
        <p14:creationId xmlns:p14="http://schemas.microsoft.com/office/powerpoint/2010/main" val="297297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5" name="Imagen 1">
            <a:extLst>
              <a:ext uri="{FF2B5EF4-FFF2-40B4-BE49-F238E27FC236}">
                <a16:creationId xmlns:a16="http://schemas.microsoft.com/office/drawing/2014/main" id="{631D3905-6665-DC48-BEF6-0B21B75EE5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3" t="872" r="1751"/>
          <a:stretch/>
        </p:blipFill>
        <p:spPr>
          <a:xfrm>
            <a:off x="469900" y="688210"/>
            <a:ext cx="11252200" cy="456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67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75" cy="6856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ED9125-E416-C945-AC2F-E79949961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9" y="2445657"/>
            <a:ext cx="2308485" cy="1272903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A0210FA4-D534-1444-9338-F227C897AC68}"/>
              </a:ext>
            </a:extLst>
          </p:cNvPr>
          <p:cNvSpPr/>
          <p:nvPr/>
        </p:nvSpPr>
        <p:spPr>
          <a:xfrm>
            <a:off x="704536" y="3775891"/>
            <a:ext cx="10858777" cy="494675"/>
          </a:xfrm>
          <a:prstGeom prst="rightArrow">
            <a:avLst/>
          </a:prstGeom>
          <a:solidFill>
            <a:srgbClr val="FFD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D5B874-B7C6-1C44-806D-C85C60B81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29" y="3801214"/>
            <a:ext cx="468323" cy="4683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B690A5-F19B-0B43-B1C8-B5C2F2131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055" y="3530878"/>
            <a:ext cx="1008993" cy="1008993"/>
          </a:xfrm>
          <a:prstGeom prst="rect">
            <a:avLst/>
          </a:prstGeom>
        </p:spPr>
      </p:pic>
      <p:sp>
        <p:nvSpPr>
          <p:cNvPr id="11" name="CuadroTexto 4">
            <a:extLst>
              <a:ext uri="{FF2B5EF4-FFF2-40B4-BE49-F238E27FC236}">
                <a16:creationId xmlns:a16="http://schemas.microsoft.com/office/drawing/2014/main" id="{1F81BF04-15AF-EF4A-8D48-C02C499E97A4}"/>
              </a:ext>
            </a:extLst>
          </p:cNvPr>
          <p:cNvSpPr txBox="1"/>
          <p:nvPr/>
        </p:nvSpPr>
        <p:spPr>
          <a:xfrm>
            <a:off x="614597" y="632796"/>
            <a:ext cx="108587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335597"/>
                </a:solidFill>
                <a:latin typeface="Keep Calm Med" pitchFamily="2" charset="0"/>
              </a:rPr>
              <a:t>Flujo de trabajo: </a:t>
            </a:r>
            <a:r>
              <a:rPr lang="es-ES" sz="2800" dirty="0">
                <a:solidFill>
                  <a:srgbClr val="335597"/>
                </a:solidFill>
                <a:latin typeface="Keep Calm Med" pitchFamily="2" charset="0"/>
              </a:rPr>
              <a:t>¿Qué tengo que hacer para identificar entidades como el culpable, la víctima y la ubicación en la descripción de un delito?</a:t>
            </a:r>
            <a:endParaRPr lang="es-ES" sz="4800" dirty="0">
              <a:solidFill>
                <a:srgbClr val="335597"/>
              </a:solidFill>
              <a:latin typeface="Keep Calm M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74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59500" y="3333859"/>
            <a:ext cx="10842886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Deben existir ciertas palabras clave </a:t>
            </a:r>
            <a:r>
              <a:rPr lang="es-ES_tradnl" sz="2800" i="1" dirty="0">
                <a:solidFill>
                  <a:srgbClr val="284C91"/>
                </a:solidFill>
                <a:latin typeface="Myriad Pro" panose="020B0503030403020204" pitchFamily="34" charset="0"/>
              </a:rPr>
              <a:t>(</a:t>
            </a:r>
            <a:r>
              <a:rPr lang="es-ES_tradnl" sz="2800" i="1" dirty="0" err="1">
                <a:solidFill>
                  <a:srgbClr val="284C91"/>
                </a:solidFill>
                <a:latin typeface="Myriad Pro" panose="020B0503030403020204" pitchFamily="34" charset="0"/>
              </a:rPr>
              <a:t>keywords</a:t>
            </a:r>
            <a:r>
              <a:rPr lang="es-ES_tradnl" sz="2800" i="1" dirty="0">
                <a:solidFill>
                  <a:srgbClr val="284C91"/>
                </a:solidFill>
                <a:latin typeface="Myriad Pro" panose="020B0503030403020204" pitchFamily="34" charset="0"/>
              </a:rPr>
              <a:t>)</a:t>
            </a:r>
            <a:r>
              <a:rPr lang="es-ES_tradnl" sz="2800" b="1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en la oración que me puedan permitir determinar si esta persona esta relacionada a un crimen o no.</a:t>
            </a:r>
            <a:endParaRPr lang="es-ES_tradnl" sz="2800" b="1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C1679-2A4C-7E4B-AD77-946A74FA4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31" r="15470"/>
          <a:stretch/>
        </p:blipFill>
        <p:spPr>
          <a:xfrm>
            <a:off x="512163" y="3911739"/>
            <a:ext cx="494674" cy="722164"/>
          </a:xfrm>
          <a:prstGeom prst="rect">
            <a:avLst/>
          </a:prstGeom>
        </p:spPr>
      </p:pic>
      <p:sp>
        <p:nvSpPr>
          <p:cNvPr id="5" name="CuadroTexto 2">
            <a:extLst>
              <a:ext uri="{FF2B5EF4-FFF2-40B4-BE49-F238E27FC236}">
                <a16:creationId xmlns:a16="http://schemas.microsoft.com/office/drawing/2014/main" id="{1A17801C-0C93-B14C-BD16-F884DD2BC01A}"/>
              </a:ext>
            </a:extLst>
          </p:cNvPr>
          <p:cNvSpPr txBox="1"/>
          <p:nvPr/>
        </p:nvSpPr>
        <p:spPr>
          <a:xfrm>
            <a:off x="2464677" y="1083098"/>
            <a:ext cx="62930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_tradnl" sz="3600" i="1" dirty="0">
                <a:solidFill>
                  <a:srgbClr val="284C91"/>
                </a:solidFill>
                <a:latin typeface="Myriad Pro" panose="020B0503030403020204" pitchFamily="34" charset="0"/>
              </a:rPr>
              <a:t>O1: “Gina abrazó a Carolina”</a:t>
            </a:r>
          </a:p>
          <a:p>
            <a:pPr lvl="1"/>
            <a:r>
              <a:rPr lang="es-ES_tradnl" sz="3600" i="1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</a:p>
          <a:p>
            <a:pPr lvl="1"/>
            <a:r>
              <a:rPr lang="es-ES_tradnl" sz="3600" i="1" dirty="0">
                <a:solidFill>
                  <a:srgbClr val="284C91"/>
                </a:solidFill>
                <a:latin typeface="Myriad Pro" panose="020B0503030403020204" pitchFamily="34" charset="0"/>
              </a:rPr>
              <a:t>O2: “Gina </a:t>
            </a:r>
            <a:r>
              <a:rPr lang="es-ES_tradnl" sz="3600" i="1" dirty="0">
                <a:solidFill>
                  <a:srgbClr val="284C91"/>
                </a:solidFill>
                <a:highlight>
                  <a:srgbClr val="FF6D7E"/>
                </a:highlight>
                <a:latin typeface="Myriad Pro" panose="020B0503030403020204" pitchFamily="34" charset="0"/>
              </a:rPr>
              <a:t>golpeó</a:t>
            </a:r>
            <a:r>
              <a:rPr lang="es-ES_tradnl" sz="3600" i="1" dirty="0">
                <a:solidFill>
                  <a:srgbClr val="284C91"/>
                </a:solidFill>
                <a:latin typeface="Myriad Pro" panose="020B0503030403020204" pitchFamily="34" charset="0"/>
              </a:rPr>
              <a:t> a Carolina”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9E22C7-F4BA-C04C-B4EB-5633C53004B8}"/>
              </a:ext>
            </a:extLst>
          </p:cNvPr>
          <p:cNvSpPr/>
          <p:nvPr/>
        </p:nvSpPr>
        <p:spPr>
          <a:xfrm>
            <a:off x="8662981" y="1065924"/>
            <a:ext cx="10643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5400" dirty="0"/>
              <a:t>😊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A5E62C-9248-4448-8ACC-86FBE6C9B474}"/>
              </a:ext>
            </a:extLst>
          </p:cNvPr>
          <p:cNvSpPr/>
          <p:nvPr/>
        </p:nvSpPr>
        <p:spPr>
          <a:xfrm>
            <a:off x="8662981" y="2050250"/>
            <a:ext cx="8771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5400" dirty="0"/>
              <a:t>🚨</a:t>
            </a:r>
          </a:p>
        </p:txBody>
      </p:sp>
    </p:spTree>
    <p:extLst>
      <p:ext uri="{BB962C8B-B14F-4D97-AF65-F5344CB8AC3E}">
        <p14:creationId xmlns:p14="http://schemas.microsoft.com/office/powerpoint/2010/main" val="399066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5"/>
            <a:ext cx="12194975" cy="6856326"/>
          </a:xfrm>
          <a:prstGeom prst="rect">
            <a:avLst/>
          </a:prstGeom>
        </p:spPr>
      </p:pic>
      <p:sp>
        <p:nvSpPr>
          <p:cNvPr id="6" name="CuadroTexto 2">
            <a:extLst>
              <a:ext uri="{FF2B5EF4-FFF2-40B4-BE49-F238E27FC236}">
                <a16:creationId xmlns:a16="http://schemas.microsoft.com/office/drawing/2014/main" id="{22A0B42D-1E88-9B4F-88D4-DC6F8A9B0C8D}"/>
              </a:ext>
            </a:extLst>
          </p:cNvPr>
          <p:cNvSpPr txBox="1"/>
          <p:nvPr/>
        </p:nvSpPr>
        <p:spPr>
          <a:xfrm>
            <a:off x="770831" y="1376637"/>
            <a:ext cx="5789306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Construimos un recurso léxico (</a:t>
            </a:r>
            <a:r>
              <a:rPr lang="es-ES_tradnl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a.k.a</a:t>
            </a: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 base de datos) con </a:t>
            </a:r>
            <a:r>
              <a:rPr lang="es-ES_tradnl" sz="2800" i="1" dirty="0" err="1">
                <a:solidFill>
                  <a:srgbClr val="284C91"/>
                </a:solidFill>
                <a:latin typeface="Myriad Pro" panose="020B0503030403020204" pitchFamily="34" charset="0"/>
              </a:rPr>
              <a:t>keywords</a:t>
            </a: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 vinculadas a cada uno de los tipos de relaciones que queríamos clasificar. (culpable, víctima y ubicación)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55002-AD90-6D4E-BEE0-32BB9D092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968" y="1643087"/>
            <a:ext cx="3536730" cy="353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5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6" y="0"/>
            <a:ext cx="12194975" cy="6856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ED9125-E416-C945-AC2F-E79949961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9" y="2445657"/>
            <a:ext cx="2308485" cy="1272903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A0210FA4-D534-1444-9338-F227C897AC68}"/>
              </a:ext>
            </a:extLst>
          </p:cNvPr>
          <p:cNvSpPr/>
          <p:nvPr/>
        </p:nvSpPr>
        <p:spPr>
          <a:xfrm>
            <a:off x="704536" y="3775891"/>
            <a:ext cx="10858777" cy="494675"/>
          </a:xfrm>
          <a:prstGeom prst="rightArrow">
            <a:avLst/>
          </a:prstGeom>
          <a:solidFill>
            <a:srgbClr val="FFD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D5B874-B7C6-1C44-806D-C85C60B81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29" y="3801214"/>
            <a:ext cx="468323" cy="4683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D87EB4-794E-464A-A84A-72E9CF945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501" y="3772646"/>
            <a:ext cx="468323" cy="468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2EB851-540D-4C41-BD37-6A007CF28C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41" t="6876" r="1"/>
          <a:stretch/>
        </p:blipFill>
        <p:spPr>
          <a:xfrm>
            <a:off x="3689135" y="4327897"/>
            <a:ext cx="2243057" cy="1431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929E4C-8439-7746-B4C1-18D08AB48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94" y="3530878"/>
            <a:ext cx="1008993" cy="1008993"/>
          </a:xfrm>
          <a:prstGeom prst="rect">
            <a:avLst/>
          </a:prstGeom>
        </p:spPr>
      </p:pic>
      <p:sp>
        <p:nvSpPr>
          <p:cNvPr id="13" name="CuadroTexto 4">
            <a:extLst>
              <a:ext uri="{FF2B5EF4-FFF2-40B4-BE49-F238E27FC236}">
                <a16:creationId xmlns:a16="http://schemas.microsoft.com/office/drawing/2014/main" id="{E0C400AB-CF05-8542-A4D3-80CFEB92E677}"/>
              </a:ext>
            </a:extLst>
          </p:cNvPr>
          <p:cNvSpPr txBox="1"/>
          <p:nvPr/>
        </p:nvSpPr>
        <p:spPr>
          <a:xfrm>
            <a:off x="614597" y="632796"/>
            <a:ext cx="108587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335597"/>
                </a:solidFill>
                <a:latin typeface="Keep Calm Med" pitchFamily="2" charset="0"/>
              </a:rPr>
              <a:t>Flujo de trabajo: </a:t>
            </a:r>
            <a:r>
              <a:rPr lang="es-ES" sz="2800" dirty="0">
                <a:solidFill>
                  <a:srgbClr val="335597"/>
                </a:solidFill>
                <a:latin typeface="Keep Calm Med" pitchFamily="2" charset="0"/>
              </a:rPr>
              <a:t>¿Qué tengo que hacer para identificar entidades como el culpable, la víctima y la ubicación en la descripción de un delito?</a:t>
            </a:r>
            <a:endParaRPr lang="es-ES" sz="4800" dirty="0">
              <a:solidFill>
                <a:srgbClr val="335597"/>
              </a:solidFill>
              <a:latin typeface="Keep Calm M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14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4977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1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74557" y="3818327"/>
            <a:ext cx="1084288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Ya sé que Gina es una persona</a:t>
            </a:r>
          </a:p>
          <a:p>
            <a:pPr marL="914400" lvl="1" indent="-4572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Ya sé que golpeó es un </a:t>
            </a:r>
            <a:r>
              <a:rPr lang="es-ES_tradnl" sz="2800" i="1" dirty="0">
                <a:solidFill>
                  <a:srgbClr val="284C91"/>
                </a:solidFill>
                <a:latin typeface="Myriad Pro" panose="020B0503030403020204" pitchFamily="34" charset="0"/>
              </a:rPr>
              <a:t>keyword</a:t>
            </a: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 relacionado al culpable</a:t>
            </a:r>
          </a:p>
        </p:txBody>
      </p:sp>
      <p:sp>
        <p:nvSpPr>
          <p:cNvPr id="5" name="CuadroTexto 2">
            <a:extLst>
              <a:ext uri="{FF2B5EF4-FFF2-40B4-BE49-F238E27FC236}">
                <a16:creationId xmlns:a16="http://schemas.microsoft.com/office/drawing/2014/main" id="{1A17801C-0C93-B14C-BD16-F884DD2BC01A}"/>
              </a:ext>
            </a:extLst>
          </p:cNvPr>
          <p:cNvSpPr txBox="1"/>
          <p:nvPr/>
        </p:nvSpPr>
        <p:spPr>
          <a:xfrm>
            <a:off x="1991709" y="1341412"/>
            <a:ext cx="76109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_tradnl" sz="3600" i="1" dirty="0">
                <a:solidFill>
                  <a:srgbClr val="284C91"/>
                </a:solidFill>
                <a:latin typeface="Myriad Pro" panose="020B0503030403020204" pitchFamily="34" charset="0"/>
              </a:rPr>
              <a:t>O1: “</a:t>
            </a:r>
            <a:r>
              <a:rPr lang="es-ES_tradnl" sz="3600" i="1" dirty="0">
                <a:solidFill>
                  <a:srgbClr val="284C91"/>
                </a:solidFill>
                <a:highlight>
                  <a:srgbClr val="9BC0E5"/>
                </a:highlight>
                <a:latin typeface="Myriad Pro" panose="020B0503030403020204" pitchFamily="34" charset="0"/>
              </a:rPr>
              <a:t>Gina</a:t>
            </a:r>
            <a:r>
              <a:rPr lang="es-ES_tradnl" sz="3600" i="1" dirty="0">
                <a:solidFill>
                  <a:srgbClr val="284C91"/>
                </a:solidFill>
                <a:latin typeface="Myriad Pro" panose="020B0503030403020204" pitchFamily="34" charset="0"/>
              </a:rPr>
              <a:t> no </a:t>
            </a:r>
            <a:r>
              <a:rPr lang="es-ES_tradnl" sz="3600" i="1" dirty="0">
                <a:solidFill>
                  <a:srgbClr val="284C91"/>
                </a:solidFill>
                <a:highlight>
                  <a:srgbClr val="FF6D7E"/>
                </a:highlight>
                <a:latin typeface="Myriad Pro" panose="020B0503030403020204" pitchFamily="34" charset="0"/>
              </a:rPr>
              <a:t>golpeó</a:t>
            </a:r>
            <a:r>
              <a:rPr lang="es-ES_tradnl" sz="3600" i="1" dirty="0">
                <a:solidFill>
                  <a:srgbClr val="284C91"/>
                </a:solidFill>
                <a:latin typeface="Myriad Pro" panose="020B0503030403020204" pitchFamily="34" charset="0"/>
              </a:rPr>
              <a:t> a Carolina”</a:t>
            </a:r>
          </a:p>
          <a:p>
            <a:pPr lvl="1"/>
            <a:r>
              <a:rPr lang="es-ES_tradnl" sz="3600" i="1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</a:p>
          <a:p>
            <a:pPr lvl="1"/>
            <a:r>
              <a:rPr lang="es-ES_tradnl" sz="3600" i="1" dirty="0">
                <a:solidFill>
                  <a:srgbClr val="284C91"/>
                </a:solidFill>
                <a:latin typeface="Myriad Pro" panose="020B0503030403020204" pitchFamily="34" charset="0"/>
              </a:rPr>
              <a:t>O2: “</a:t>
            </a:r>
            <a:r>
              <a:rPr lang="es-ES_tradnl" sz="3600" i="1" dirty="0">
                <a:solidFill>
                  <a:srgbClr val="284C91"/>
                </a:solidFill>
                <a:highlight>
                  <a:srgbClr val="9BC0E5"/>
                </a:highlight>
                <a:latin typeface="Myriad Pro" panose="020B0503030403020204" pitchFamily="34" charset="0"/>
              </a:rPr>
              <a:t>Gina</a:t>
            </a:r>
            <a:r>
              <a:rPr lang="es-ES_tradnl" sz="3600" i="1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s-ES_tradnl" sz="3600" i="1" dirty="0">
                <a:solidFill>
                  <a:srgbClr val="284C91"/>
                </a:solidFill>
                <a:highlight>
                  <a:srgbClr val="FF6D7E"/>
                </a:highlight>
                <a:latin typeface="Myriad Pro" panose="020B0503030403020204" pitchFamily="34" charset="0"/>
              </a:rPr>
              <a:t>golpeó</a:t>
            </a:r>
            <a:r>
              <a:rPr lang="es-ES_tradnl" sz="3600" i="1" dirty="0">
                <a:solidFill>
                  <a:srgbClr val="284C91"/>
                </a:solidFill>
                <a:latin typeface="Myriad Pro" panose="020B0503030403020204" pitchFamily="34" charset="0"/>
              </a:rPr>
              <a:t> a Carolina”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9E22C7-F4BA-C04C-B4EB-5633C53004B8}"/>
              </a:ext>
            </a:extLst>
          </p:cNvPr>
          <p:cNvSpPr/>
          <p:nvPr/>
        </p:nvSpPr>
        <p:spPr>
          <a:xfrm>
            <a:off x="8662981" y="1318175"/>
            <a:ext cx="10643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5400" dirty="0"/>
              <a:t>😊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A5E62C-9248-4448-8ACC-86FBE6C9B474}"/>
              </a:ext>
            </a:extLst>
          </p:cNvPr>
          <p:cNvSpPr/>
          <p:nvPr/>
        </p:nvSpPr>
        <p:spPr>
          <a:xfrm>
            <a:off x="8662981" y="2302501"/>
            <a:ext cx="8771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5400" dirty="0"/>
              <a:t>🚨</a:t>
            </a:r>
          </a:p>
        </p:txBody>
      </p:sp>
    </p:spTree>
    <p:extLst>
      <p:ext uri="{BB962C8B-B14F-4D97-AF65-F5344CB8AC3E}">
        <p14:creationId xmlns:p14="http://schemas.microsoft.com/office/powerpoint/2010/main" val="93821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5" y="1674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59500" y="3728006"/>
            <a:ext cx="1084288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La relación que hay entre la Entidad Nombrada (Gina) y el keyword (golpeó) nos permite diferenciar si es un culpable o no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C1679-2A4C-7E4B-AD77-946A74FA4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31" r="15470"/>
          <a:stretch/>
        </p:blipFill>
        <p:spPr>
          <a:xfrm>
            <a:off x="512163" y="4053630"/>
            <a:ext cx="494674" cy="722164"/>
          </a:xfrm>
          <a:prstGeom prst="rect">
            <a:avLst/>
          </a:prstGeom>
        </p:spPr>
      </p:pic>
      <p:sp>
        <p:nvSpPr>
          <p:cNvPr id="16" name="CuadroTexto 2">
            <a:extLst>
              <a:ext uri="{FF2B5EF4-FFF2-40B4-BE49-F238E27FC236}">
                <a16:creationId xmlns:a16="http://schemas.microsoft.com/office/drawing/2014/main" id="{6B362D8E-C078-E342-A7EB-C792B6AD0346}"/>
              </a:ext>
            </a:extLst>
          </p:cNvPr>
          <p:cNvSpPr txBox="1"/>
          <p:nvPr/>
        </p:nvSpPr>
        <p:spPr>
          <a:xfrm>
            <a:off x="1991709" y="1341412"/>
            <a:ext cx="76109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_tradnl" sz="3600" i="1" dirty="0">
                <a:solidFill>
                  <a:srgbClr val="284C91"/>
                </a:solidFill>
                <a:latin typeface="Myriad Pro" panose="020B0503030403020204" pitchFamily="34" charset="0"/>
              </a:rPr>
              <a:t>O1: “</a:t>
            </a:r>
            <a:r>
              <a:rPr lang="es-ES_tradnl" sz="3600" i="1" dirty="0">
                <a:solidFill>
                  <a:srgbClr val="284C91"/>
                </a:solidFill>
                <a:highlight>
                  <a:srgbClr val="9BC0E5"/>
                </a:highlight>
                <a:latin typeface="Myriad Pro" panose="020B0503030403020204" pitchFamily="34" charset="0"/>
              </a:rPr>
              <a:t>Gina</a:t>
            </a:r>
            <a:r>
              <a:rPr lang="es-ES_tradnl" sz="3600" i="1" dirty="0">
                <a:solidFill>
                  <a:srgbClr val="284C91"/>
                </a:solidFill>
                <a:latin typeface="Myriad Pro" panose="020B0503030403020204" pitchFamily="34" charset="0"/>
              </a:rPr>
              <a:t> no </a:t>
            </a:r>
            <a:r>
              <a:rPr lang="es-ES_tradnl" sz="3600" i="1" dirty="0">
                <a:solidFill>
                  <a:srgbClr val="284C91"/>
                </a:solidFill>
                <a:highlight>
                  <a:srgbClr val="FF6D7E"/>
                </a:highlight>
                <a:latin typeface="Myriad Pro" panose="020B0503030403020204" pitchFamily="34" charset="0"/>
              </a:rPr>
              <a:t>golpeó</a:t>
            </a:r>
            <a:r>
              <a:rPr lang="es-ES_tradnl" sz="3600" i="1" dirty="0">
                <a:solidFill>
                  <a:srgbClr val="284C91"/>
                </a:solidFill>
                <a:latin typeface="Myriad Pro" panose="020B0503030403020204" pitchFamily="34" charset="0"/>
              </a:rPr>
              <a:t> a Carolina”</a:t>
            </a:r>
          </a:p>
          <a:p>
            <a:pPr lvl="1"/>
            <a:r>
              <a:rPr lang="es-ES_tradnl" sz="3600" i="1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</a:p>
          <a:p>
            <a:pPr lvl="1"/>
            <a:r>
              <a:rPr lang="es-ES_tradnl" sz="3600" i="1" dirty="0">
                <a:solidFill>
                  <a:srgbClr val="284C91"/>
                </a:solidFill>
                <a:latin typeface="Myriad Pro" panose="020B0503030403020204" pitchFamily="34" charset="0"/>
              </a:rPr>
              <a:t>O2: “</a:t>
            </a:r>
            <a:r>
              <a:rPr lang="es-ES_tradnl" sz="3600" i="1" dirty="0">
                <a:solidFill>
                  <a:srgbClr val="284C91"/>
                </a:solidFill>
                <a:highlight>
                  <a:srgbClr val="9BC0E5"/>
                </a:highlight>
                <a:latin typeface="Myriad Pro" panose="020B0503030403020204" pitchFamily="34" charset="0"/>
              </a:rPr>
              <a:t>Gina</a:t>
            </a:r>
            <a:r>
              <a:rPr lang="es-ES_tradnl" sz="3600" i="1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s-ES_tradnl" sz="3600" i="1" dirty="0">
                <a:solidFill>
                  <a:srgbClr val="284C91"/>
                </a:solidFill>
                <a:highlight>
                  <a:srgbClr val="FF6D7E"/>
                </a:highlight>
                <a:latin typeface="Myriad Pro" panose="020B0503030403020204" pitchFamily="34" charset="0"/>
              </a:rPr>
              <a:t>golpeó</a:t>
            </a:r>
            <a:r>
              <a:rPr lang="es-ES_tradnl" sz="3600" i="1" dirty="0">
                <a:solidFill>
                  <a:srgbClr val="284C91"/>
                </a:solidFill>
                <a:latin typeface="Myriad Pro" panose="020B0503030403020204" pitchFamily="34" charset="0"/>
              </a:rPr>
              <a:t> a Carolina”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AAEA37-77C8-B54B-B002-489F1FDE19F6}"/>
              </a:ext>
            </a:extLst>
          </p:cNvPr>
          <p:cNvSpPr/>
          <p:nvPr/>
        </p:nvSpPr>
        <p:spPr>
          <a:xfrm>
            <a:off x="8662981" y="1318175"/>
            <a:ext cx="10643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5400" dirty="0"/>
              <a:t>😊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E87CC-70DF-914E-919F-ACF377197724}"/>
              </a:ext>
            </a:extLst>
          </p:cNvPr>
          <p:cNvSpPr/>
          <p:nvPr/>
        </p:nvSpPr>
        <p:spPr>
          <a:xfrm>
            <a:off x="8662981" y="2302501"/>
            <a:ext cx="8771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5400" dirty="0"/>
              <a:t>🚨</a:t>
            </a:r>
          </a:p>
        </p:txBody>
      </p:sp>
    </p:spTree>
    <p:extLst>
      <p:ext uri="{BB962C8B-B14F-4D97-AF65-F5344CB8AC3E}">
        <p14:creationId xmlns:p14="http://schemas.microsoft.com/office/powerpoint/2010/main" val="109176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84550" y="888480"/>
            <a:ext cx="10842886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La relación que hay entre la Entidad Nombrada (Gina) y el </a:t>
            </a:r>
            <a:r>
              <a:rPr lang="es-ES_tradnl" sz="2800" i="1" dirty="0">
                <a:solidFill>
                  <a:srgbClr val="284C91"/>
                </a:solidFill>
                <a:latin typeface="Myriad Pro" panose="020B0503030403020204" pitchFamily="34" charset="0"/>
              </a:rPr>
              <a:t>keyword</a:t>
            </a: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 (golpeó) nos permite diferenciar si es un culpable o no </a:t>
            </a:r>
          </a:p>
          <a:p>
            <a:pPr lvl="1" algn="just">
              <a:lnSpc>
                <a:spcPct val="150000"/>
              </a:lnSpc>
            </a:pPr>
            <a:endParaRPr lang="es-ES_tradnl" sz="2800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lvl="1" algn="just">
              <a:lnSpc>
                <a:spcPct val="150000"/>
              </a:lnSpc>
            </a:pP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¿Relación? Las relaciones entre las palabras dentro de una oración son conocidas como </a:t>
            </a:r>
            <a:r>
              <a:rPr lang="es-ES_tradnl" sz="2800" b="1" dirty="0">
                <a:solidFill>
                  <a:srgbClr val="284C91"/>
                </a:solidFill>
                <a:latin typeface="Myriad Pro" panose="020B0503030403020204" pitchFamily="34" charset="0"/>
              </a:rPr>
              <a:t>Dependencias Sintácticas</a:t>
            </a:r>
          </a:p>
          <a:p>
            <a:pPr lvl="1" algn="just">
              <a:lnSpc>
                <a:spcPct val="150000"/>
              </a:lnSpc>
            </a:pPr>
            <a:endParaRPr lang="es-ES_tradnl" sz="2800" b="1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lvl="1" algn="ctr">
              <a:lnSpc>
                <a:spcPct val="150000"/>
              </a:lnSpc>
            </a:pP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¡Y podemos aprovecharlas en este caso!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C1679-2A4C-7E4B-AD77-946A74FA4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31" r="15470"/>
          <a:stretch/>
        </p:blipFill>
        <p:spPr>
          <a:xfrm>
            <a:off x="512163" y="1203795"/>
            <a:ext cx="494674" cy="72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8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E3B20C-FDF6-4646-80D2-212867646B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2" t="43540" r="10668" b="42573"/>
          <a:stretch/>
        </p:blipFill>
        <p:spPr>
          <a:xfrm>
            <a:off x="557328" y="2025869"/>
            <a:ext cx="11077344" cy="28062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05053B-665E-0E4A-9937-76736E4179DF}"/>
              </a:ext>
            </a:extLst>
          </p:cNvPr>
          <p:cNvSpPr/>
          <p:nvPr/>
        </p:nvSpPr>
        <p:spPr>
          <a:xfrm>
            <a:off x="1390650" y="1841203"/>
            <a:ext cx="2347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/>
              <a:t>nsubj</a:t>
            </a:r>
            <a:r>
              <a:rPr lang="es-ES_tradnl" b="1" dirty="0"/>
              <a:t>: </a:t>
            </a:r>
            <a:r>
              <a:rPr lang="es-ES_tradnl" dirty="0"/>
              <a:t>sujeto nominal</a:t>
            </a:r>
          </a:p>
        </p:txBody>
      </p:sp>
    </p:spTree>
    <p:extLst>
      <p:ext uri="{BB962C8B-B14F-4D97-AF65-F5344CB8AC3E}">
        <p14:creationId xmlns:p14="http://schemas.microsoft.com/office/powerpoint/2010/main" val="130922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84550" y="888480"/>
            <a:ext cx="10603560" cy="3534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s-ES_tradnl" sz="4000" b="1" dirty="0">
                <a:solidFill>
                  <a:srgbClr val="284C91"/>
                </a:solidFill>
                <a:latin typeface="Myriad Pro" panose="020B0503030403020204" pitchFamily="34" charset="0"/>
              </a:rPr>
              <a:t>¿Qué debo hacer?</a:t>
            </a:r>
          </a:p>
          <a:p>
            <a:pPr lvl="1" algn="just">
              <a:lnSpc>
                <a:spcPct val="150000"/>
              </a:lnSpc>
            </a:pPr>
            <a:endParaRPr lang="es-ES_tradnl" sz="2800" b="1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lvl="1" algn="just">
              <a:lnSpc>
                <a:spcPct val="150000"/>
              </a:lnSpc>
            </a:pP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Encontrar los conjuntos de dependencias sintácticas que se repitan más en oraciones donde se mencionan culpables, y </a:t>
            </a:r>
            <a:r>
              <a:rPr lang="es-ES_tradnl" sz="2800" dirty="0">
                <a:solidFill>
                  <a:srgbClr val="284C91"/>
                </a:solidFill>
                <a:highlight>
                  <a:srgbClr val="FFD77E"/>
                </a:highlight>
                <a:latin typeface="Myriad Pro" panose="020B0503030403020204" pitchFamily="34" charset="0"/>
              </a:rPr>
              <a:t>definirlos como </a:t>
            </a:r>
            <a:r>
              <a:rPr lang="es-ES_tradnl" sz="2800" b="1" dirty="0">
                <a:solidFill>
                  <a:srgbClr val="284C91"/>
                </a:solidFill>
                <a:highlight>
                  <a:srgbClr val="FFD77E"/>
                </a:highlight>
                <a:latin typeface="Myriad Pro" panose="020B0503030403020204" pitchFamily="34" charset="0"/>
              </a:rPr>
              <a:t>patrones pre-establecidos </a:t>
            </a:r>
            <a:r>
              <a:rPr lang="es-ES_tradnl" sz="2800" dirty="0">
                <a:solidFill>
                  <a:srgbClr val="284C91"/>
                </a:solidFill>
                <a:highlight>
                  <a:srgbClr val="FFD77E"/>
                </a:highlight>
                <a:latin typeface="Myriad Pro" panose="020B0503030403020204" pitchFamily="34" charset="0"/>
              </a:rPr>
              <a:t>para la clasificación.</a:t>
            </a:r>
            <a:endParaRPr lang="es-ES_tradnl" sz="2800" b="1" dirty="0">
              <a:solidFill>
                <a:srgbClr val="284C91"/>
              </a:solidFill>
              <a:highlight>
                <a:srgbClr val="FFD77E"/>
              </a:highlight>
              <a:latin typeface="Myriad Pro" panose="020B05030304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0F6556-4A2D-D14C-A3EE-04AC5F4D3952}"/>
              </a:ext>
            </a:extLst>
          </p:cNvPr>
          <p:cNvSpPr/>
          <p:nvPr/>
        </p:nvSpPr>
        <p:spPr>
          <a:xfrm>
            <a:off x="5300469" y="1005631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6000" dirty="0"/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420386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6" y="0"/>
            <a:ext cx="12194975" cy="68563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1AE796-9BC9-0843-B9A9-9943760C1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065" y="2898667"/>
            <a:ext cx="1861445" cy="18614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5D5A41-5736-1D42-A6D2-B5FBC6F06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9" y="2445657"/>
            <a:ext cx="2308485" cy="1272903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7B102F62-D580-D143-B81A-6D6E26139CC2}"/>
              </a:ext>
            </a:extLst>
          </p:cNvPr>
          <p:cNvSpPr/>
          <p:nvPr/>
        </p:nvSpPr>
        <p:spPr>
          <a:xfrm>
            <a:off x="704537" y="3775891"/>
            <a:ext cx="7999149" cy="494675"/>
          </a:xfrm>
          <a:prstGeom prst="rightArrow">
            <a:avLst/>
          </a:prstGeom>
          <a:solidFill>
            <a:srgbClr val="FFD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D04ECE-4970-1741-8E2E-FBA1BEFCFC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29" y="3801214"/>
            <a:ext cx="468323" cy="4683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73C6E7-23F7-614C-AB4D-0F0A85BE60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828" y="3772646"/>
            <a:ext cx="468323" cy="4683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4A36DF-8129-C141-98D1-1050A04D03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41" t="6876" r="1"/>
          <a:stretch/>
        </p:blipFill>
        <p:spPr>
          <a:xfrm>
            <a:off x="3263460" y="4327897"/>
            <a:ext cx="2243057" cy="14310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CE2996-B1EE-4148-96A8-5C501A95CD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636" y="3772645"/>
            <a:ext cx="468323" cy="4683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819EA0-35E7-B94C-B7DE-08B3D0C8B4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07" t="9053" r="1"/>
          <a:stretch/>
        </p:blipFill>
        <p:spPr>
          <a:xfrm>
            <a:off x="5186719" y="2334328"/>
            <a:ext cx="2833270" cy="1466886"/>
          </a:xfrm>
          <a:prstGeom prst="rect">
            <a:avLst/>
          </a:prstGeom>
        </p:spPr>
      </p:pic>
      <p:sp>
        <p:nvSpPr>
          <p:cNvPr id="21" name="CuadroTexto 4">
            <a:extLst>
              <a:ext uri="{FF2B5EF4-FFF2-40B4-BE49-F238E27FC236}">
                <a16:creationId xmlns:a16="http://schemas.microsoft.com/office/drawing/2014/main" id="{071ABC93-0D89-9E42-95B9-D61B867840A2}"/>
              </a:ext>
            </a:extLst>
          </p:cNvPr>
          <p:cNvSpPr txBox="1"/>
          <p:nvPr/>
        </p:nvSpPr>
        <p:spPr>
          <a:xfrm>
            <a:off x="614597" y="632796"/>
            <a:ext cx="108587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335597"/>
                </a:solidFill>
                <a:latin typeface="Keep Calm Med" pitchFamily="2" charset="0"/>
              </a:rPr>
              <a:t>Flujo de trabajo: </a:t>
            </a:r>
            <a:r>
              <a:rPr lang="es-ES" sz="2800" dirty="0">
                <a:solidFill>
                  <a:srgbClr val="335597"/>
                </a:solidFill>
                <a:latin typeface="Keep Calm Med" pitchFamily="2" charset="0"/>
              </a:rPr>
              <a:t>¿Qué tengo que hacer para identificar entidades como el culpable, la víctima y la ubicación en la descripción de un delito?</a:t>
            </a:r>
            <a:endParaRPr lang="es-ES" sz="4800" dirty="0">
              <a:solidFill>
                <a:srgbClr val="335597"/>
              </a:solidFill>
              <a:latin typeface="Keep Calm M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09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31847" y="1464488"/>
            <a:ext cx="10382843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Si una oración contiene una persona (NE genérica), un término de la clase culpable (RL)  y las dependencias sintácticas entre los dos términos coinciden con uno de los patrones establecidos… </a:t>
            </a:r>
          </a:p>
        </p:txBody>
      </p:sp>
      <p:sp>
        <p:nvSpPr>
          <p:cNvPr id="5" name="CuadroTexto 2">
            <a:extLst>
              <a:ext uri="{FF2B5EF4-FFF2-40B4-BE49-F238E27FC236}">
                <a16:creationId xmlns:a16="http://schemas.microsoft.com/office/drawing/2014/main" id="{FE3CF7C3-2975-B541-B0EB-F5EBCEC17E7F}"/>
              </a:ext>
            </a:extLst>
          </p:cNvPr>
          <p:cNvSpPr txBox="1"/>
          <p:nvPr/>
        </p:nvSpPr>
        <p:spPr>
          <a:xfrm>
            <a:off x="4141885" y="3844853"/>
            <a:ext cx="5758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_tradnl" sz="2800" b="1" dirty="0">
                <a:solidFill>
                  <a:schemeClr val="bg2">
                    <a:lumMod val="50000"/>
                  </a:schemeClr>
                </a:solidFill>
                <a:latin typeface="Myriad Pro" panose="020B0503030403020204" pitchFamily="34" charset="0"/>
              </a:rPr>
              <a:t>Entonces podemos decir que esa persona es culpable por el crimen descrito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A96580-3A43-3842-929B-6E2138622B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1" t="28276" r="6650" b="28670"/>
          <a:stretch/>
        </p:blipFill>
        <p:spPr>
          <a:xfrm>
            <a:off x="2033752" y="3681190"/>
            <a:ext cx="2459421" cy="171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8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6" y="0"/>
            <a:ext cx="12194975" cy="6856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ED9125-E416-C945-AC2F-E79949961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9" y="2445657"/>
            <a:ext cx="2308485" cy="1272903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A0210FA4-D534-1444-9338-F227C897AC68}"/>
              </a:ext>
            </a:extLst>
          </p:cNvPr>
          <p:cNvSpPr/>
          <p:nvPr/>
        </p:nvSpPr>
        <p:spPr>
          <a:xfrm>
            <a:off x="704537" y="3775891"/>
            <a:ext cx="7999149" cy="494675"/>
          </a:xfrm>
          <a:prstGeom prst="rightArrow">
            <a:avLst/>
          </a:prstGeom>
          <a:solidFill>
            <a:srgbClr val="FFD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D5B874-B7C6-1C44-806D-C85C60B81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29" y="3801214"/>
            <a:ext cx="468323" cy="4683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D87EB4-794E-464A-A84A-72E9CF945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828" y="3772646"/>
            <a:ext cx="468323" cy="468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2EB851-540D-4C41-BD37-6A007CF28C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41" t="6876" r="1"/>
          <a:stretch/>
        </p:blipFill>
        <p:spPr>
          <a:xfrm>
            <a:off x="3263460" y="4327897"/>
            <a:ext cx="2243057" cy="14310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306740-0935-D240-BB65-DC828E346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636" y="3772645"/>
            <a:ext cx="468323" cy="4683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A445C0-7AFA-0746-926E-A2F7EF0AB6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07" t="9053" r="1"/>
          <a:stretch/>
        </p:blipFill>
        <p:spPr>
          <a:xfrm>
            <a:off x="5186719" y="2334328"/>
            <a:ext cx="2833270" cy="1466886"/>
          </a:xfrm>
          <a:prstGeom prst="rect">
            <a:avLst/>
          </a:prstGeom>
        </p:spPr>
      </p:pic>
      <p:sp>
        <p:nvSpPr>
          <p:cNvPr id="14" name="CuadroTexto 2">
            <a:extLst>
              <a:ext uri="{FF2B5EF4-FFF2-40B4-BE49-F238E27FC236}">
                <a16:creationId xmlns:a16="http://schemas.microsoft.com/office/drawing/2014/main" id="{FBC59366-B00F-0941-B0DB-4F9D32D4D7C5}"/>
              </a:ext>
            </a:extLst>
          </p:cNvPr>
          <p:cNvSpPr txBox="1"/>
          <p:nvPr/>
        </p:nvSpPr>
        <p:spPr>
          <a:xfrm>
            <a:off x="8376349" y="3406641"/>
            <a:ext cx="31584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s-ES_tradnl" sz="2200" b="1" dirty="0">
                <a:solidFill>
                  <a:schemeClr val="bg2">
                    <a:lumMod val="50000"/>
                  </a:schemeClr>
                </a:solidFill>
                <a:latin typeface="Myriad Pro" panose="020B0503030403020204" pitchFamily="34" charset="0"/>
              </a:rPr>
              <a:t>Extracción de información basada en patrones</a:t>
            </a:r>
          </a:p>
        </p:txBody>
      </p:sp>
      <p:sp>
        <p:nvSpPr>
          <p:cNvPr id="15" name="CuadroTexto 4">
            <a:extLst>
              <a:ext uri="{FF2B5EF4-FFF2-40B4-BE49-F238E27FC236}">
                <a16:creationId xmlns:a16="http://schemas.microsoft.com/office/drawing/2014/main" id="{15842602-2D54-EB4B-9DF0-A642BF059092}"/>
              </a:ext>
            </a:extLst>
          </p:cNvPr>
          <p:cNvSpPr txBox="1"/>
          <p:nvPr/>
        </p:nvSpPr>
        <p:spPr>
          <a:xfrm>
            <a:off x="614597" y="632796"/>
            <a:ext cx="108587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335597"/>
                </a:solidFill>
                <a:latin typeface="Keep Calm Med" pitchFamily="2" charset="0"/>
              </a:rPr>
              <a:t>Flujo de trabajo: </a:t>
            </a:r>
            <a:r>
              <a:rPr lang="es-ES" sz="2800" dirty="0">
                <a:solidFill>
                  <a:srgbClr val="335597"/>
                </a:solidFill>
                <a:latin typeface="Keep Calm Med" pitchFamily="2" charset="0"/>
              </a:rPr>
              <a:t>¿Qué tengo que hacer para identificar entidades como el culpable, la víctima y la ubicación en la descripción de un delito?</a:t>
            </a:r>
            <a:endParaRPr lang="es-ES" sz="4800" dirty="0">
              <a:solidFill>
                <a:srgbClr val="335597"/>
              </a:solidFill>
              <a:latin typeface="Keep Calm M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07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12194975" cy="685632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C9910A9-3A7D-624C-BC0F-440D6AE9755A}"/>
              </a:ext>
            </a:extLst>
          </p:cNvPr>
          <p:cNvSpPr txBox="1"/>
          <p:nvPr/>
        </p:nvSpPr>
        <p:spPr>
          <a:xfrm>
            <a:off x="614597" y="632796"/>
            <a:ext cx="10858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335597"/>
                </a:solidFill>
                <a:latin typeface="Keep Calm Med" pitchFamily="2" charset="0"/>
              </a:rPr>
              <a:t>Resultados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41162-A608-0745-9106-46A4E8F03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708663"/>
              </p:ext>
            </p:extLst>
          </p:nvPr>
        </p:nvGraphicFramePr>
        <p:xfrm>
          <a:off x="1524909" y="2348974"/>
          <a:ext cx="4794469" cy="2160051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981435">
                  <a:extLst>
                    <a:ext uri="{9D8B030D-6E8A-4147-A177-3AD203B41FA5}">
                      <a16:colId xmlns:a16="http://schemas.microsoft.com/office/drawing/2014/main" val="3947003149"/>
                    </a:ext>
                  </a:extLst>
                </a:gridCol>
                <a:gridCol w="1813034">
                  <a:extLst>
                    <a:ext uri="{9D8B030D-6E8A-4147-A177-3AD203B41FA5}">
                      <a16:colId xmlns:a16="http://schemas.microsoft.com/office/drawing/2014/main" val="267887990"/>
                    </a:ext>
                  </a:extLst>
                </a:gridCol>
              </a:tblGrid>
              <a:tr h="720017">
                <a:tc>
                  <a:txBody>
                    <a:bodyPr/>
                    <a:lstStyle/>
                    <a:p>
                      <a:pPr algn="ctr"/>
                      <a:r>
                        <a:rPr lang="es-ES_tradnl" sz="2800" dirty="0"/>
                        <a:t>Método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800" dirty="0"/>
                        <a:t>Precision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641814"/>
                  </a:ext>
                </a:extLst>
              </a:tr>
              <a:tr h="720017">
                <a:tc>
                  <a:txBody>
                    <a:bodyPr/>
                    <a:lstStyle/>
                    <a:p>
                      <a:r>
                        <a:rPr lang="es-ES_tradnl" sz="2400" b="1" kern="1200" dirty="0" err="1">
                          <a:solidFill>
                            <a:srgbClr val="284C91"/>
                          </a:solidFill>
                          <a:latin typeface="Myriad Pro" panose="020B0503030403020204" pitchFamily="34" charset="0"/>
                          <a:ea typeface="+mn-ea"/>
                          <a:cs typeface="+mn-cs"/>
                        </a:rPr>
                        <a:t>Baseline</a:t>
                      </a:r>
                      <a:endParaRPr lang="es-ES_tradnl" sz="2400" b="1" kern="1200" dirty="0">
                        <a:solidFill>
                          <a:srgbClr val="284C91"/>
                        </a:solidFill>
                        <a:latin typeface="Myriad Pro" panose="020B0503030403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2200" dirty="0">
                          <a:solidFill>
                            <a:srgbClr val="284C91"/>
                          </a:solidFill>
                        </a:rPr>
                        <a:t>0.25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6529715"/>
                  </a:ext>
                </a:extLst>
              </a:tr>
              <a:tr h="720017">
                <a:tc>
                  <a:txBody>
                    <a:bodyPr/>
                    <a:lstStyle/>
                    <a:p>
                      <a:r>
                        <a:rPr lang="es-ES_tradnl" sz="2400" b="1" kern="1200" dirty="0">
                          <a:solidFill>
                            <a:srgbClr val="284C91"/>
                          </a:solidFill>
                          <a:latin typeface="Myriad Pro" panose="020B0503030403020204" pitchFamily="34" charset="0"/>
                          <a:ea typeface="+mn-ea"/>
                          <a:cs typeface="+mn-cs"/>
                        </a:rPr>
                        <a:t>IE basada en patrones</a:t>
                      </a:r>
                      <a:endParaRPr lang="es-ES_tradnl" sz="2400" b="0" dirty="0"/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2200" b="1" dirty="0">
                          <a:solidFill>
                            <a:srgbClr val="284C91"/>
                          </a:solidFill>
                        </a:rPr>
                        <a:t>0.75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90797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D12FCE7-DDAE-DB4C-8695-2FF5247C8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68" y="2103748"/>
            <a:ext cx="3534004" cy="265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2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EACA71-8027-DA45-A571-F045F633E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102" y="1523781"/>
            <a:ext cx="8902893" cy="3810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C6DB99-859D-E741-BB63-0E34F91193DB}"/>
              </a:ext>
            </a:extLst>
          </p:cNvPr>
          <p:cNvSpPr txBox="1"/>
          <p:nvPr/>
        </p:nvSpPr>
        <p:spPr>
          <a:xfrm>
            <a:off x="1750660" y="1523781"/>
            <a:ext cx="828464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9900" i="1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¿         ?</a:t>
            </a:r>
          </a:p>
        </p:txBody>
      </p:sp>
    </p:spTree>
    <p:extLst>
      <p:ext uri="{BB962C8B-B14F-4D97-AF65-F5344CB8AC3E}">
        <p14:creationId xmlns:p14="http://schemas.microsoft.com/office/powerpoint/2010/main" val="65812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672"/>
            <a:ext cx="12194973" cy="68563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96537" y="2968032"/>
            <a:ext cx="109989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rgbClr val="335597"/>
                </a:solidFill>
                <a:latin typeface="Keep Calm Med" pitchFamily="2" charset="0"/>
              </a:rPr>
              <a:t>Extracción de Información sobre noticias peruanas relacionadas a crímenes</a:t>
            </a:r>
          </a:p>
        </p:txBody>
      </p:sp>
    </p:spTree>
    <p:extLst>
      <p:ext uri="{BB962C8B-B14F-4D97-AF65-F5344CB8AC3E}">
        <p14:creationId xmlns:p14="http://schemas.microsoft.com/office/powerpoint/2010/main" val="353046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12194975" cy="685632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C9910A9-3A7D-624C-BC0F-440D6AE9755A}"/>
              </a:ext>
            </a:extLst>
          </p:cNvPr>
          <p:cNvSpPr txBox="1"/>
          <p:nvPr/>
        </p:nvSpPr>
        <p:spPr>
          <a:xfrm>
            <a:off x="614597" y="632796"/>
            <a:ext cx="10858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335597"/>
                </a:solidFill>
                <a:latin typeface="Keep Calm Med" pitchFamily="2" charset="0"/>
              </a:rPr>
              <a:t>Resultados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41162-A608-0745-9106-46A4E8F03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84094"/>
              </p:ext>
            </p:extLst>
          </p:nvPr>
        </p:nvGraphicFramePr>
        <p:xfrm>
          <a:off x="2018018" y="2297503"/>
          <a:ext cx="4794469" cy="226299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981435">
                  <a:extLst>
                    <a:ext uri="{9D8B030D-6E8A-4147-A177-3AD203B41FA5}">
                      <a16:colId xmlns:a16="http://schemas.microsoft.com/office/drawing/2014/main" val="3947003149"/>
                    </a:ext>
                  </a:extLst>
                </a:gridCol>
                <a:gridCol w="1813034">
                  <a:extLst>
                    <a:ext uri="{9D8B030D-6E8A-4147-A177-3AD203B41FA5}">
                      <a16:colId xmlns:a16="http://schemas.microsoft.com/office/drawing/2014/main" val="267887990"/>
                    </a:ext>
                  </a:extLst>
                </a:gridCol>
              </a:tblGrid>
              <a:tr h="720017">
                <a:tc>
                  <a:txBody>
                    <a:bodyPr/>
                    <a:lstStyle/>
                    <a:p>
                      <a:pPr algn="ctr"/>
                      <a:r>
                        <a:rPr lang="es-ES_tradnl" sz="2800" dirty="0"/>
                        <a:t>Método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800" dirty="0"/>
                        <a:t>Precision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641814"/>
                  </a:ext>
                </a:extLst>
              </a:tr>
              <a:tr h="720017">
                <a:tc>
                  <a:txBody>
                    <a:bodyPr/>
                    <a:lstStyle/>
                    <a:p>
                      <a:r>
                        <a:rPr lang="es-ES_tradnl" sz="2400" b="1" kern="1200" dirty="0" err="1">
                          <a:solidFill>
                            <a:srgbClr val="284C91"/>
                          </a:solidFill>
                          <a:latin typeface="Myriad Pro" panose="020B0503030403020204" pitchFamily="34" charset="0"/>
                          <a:ea typeface="+mn-ea"/>
                          <a:cs typeface="+mn-cs"/>
                        </a:rPr>
                        <a:t>Baseline</a:t>
                      </a:r>
                      <a:endParaRPr lang="es-ES_tradnl" sz="2400" b="1" kern="1200" dirty="0">
                        <a:solidFill>
                          <a:srgbClr val="284C91"/>
                        </a:solidFill>
                        <a:latin typeface="Myriad Pro" panose="020B0503030403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2200" dirty="0">
                          <a:solidFill>
                            <a:srgbClr val="284C91"/>
                          </a:solidFill>
                        </a:rPr>
                        <a:t>0.25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6529715"/>
                  </a:ext>
                </a:extLst>
              </a:tr>
              <a:tr h="720017">
                <a:tc>
                  <a:txBody>
                    <a:bodyPr/>
                    <a:lstStyle/>
                    <a:p>
                      <a:r>
                        <a:rPr lang="es-ES_tradnl" sz="2400" b="1" kern="1200" dirty="0">
                          <a:solidFill>
                            <a:srgbClr val="284C91"/>
                          </a:solidFill>
                          <a:latin typeface="Myriad Pro" panose="020B0503030403020204" pitchFamily="34" charset="0"/>
                          <a:ea typeface="+mn-ea"/>
                          <a:cs typeface="+mn-cs"/>
                        </a:rPr>
                        <a:t>IE basada en patrones </a:t>
                      </a:r>
                      <a:r>
                        <a:rPr lang="es-ES_tradnl" sz="2400" b="0" kern="1200" dirty="0">
                          <a:solidFill>
                            <a:srgbClr val="284C91"/>
                          </a:solidFill>
                          <a:latin typeface="Myriad Pro" panose="020B0503030403020204" pitchFamily="34" charset="0"/>
                          <a:ea typeface="+mn-ea"/>
                          <a:cs typeface="+mn-cs"/>
                        </a:rPr>
                        <a:t>(fine-</a:t>
                      </a:r>
                      <a:r>
                        <a:rPr lang="es-ES_tradnl" sz="2400" b="0" kern="1200" dirty="0" err="1">
                          <a:solidFill>
                            <a:srgbClr val="284C91"/>
                          </a:solidFill>
                          <a:latin typeface="Myriad Pro" panose="020B0503030403020204" pitchFamily="34" charset="0"/>
                          <a:ea typeface="+mn-ea"/>
                          <a:cs typeface="+mn-cs"/>
                        </a:rPr>
                        <a:t>tuned</a:t>
                      </a:r>
                      <a:r>
                        <a:rPr lang="es-ES_tradnl" sz="2400" b="0" kern="1200" dirty="0">
                          <a:solidFill>
                            <a:srgbClr val="284C91"/>
                          </a:solidFill>
                          <a:latin typeface="Myriad Pro" panose="020B0503030403020204" pitchFamily="34" charset="0"/>
                          <a:ea typeface="+mn-ea"/>
                          <a:cs typeface="+mn-cs"/>
                        </a:rPr>
                        <a:t> NER)</a:t>
                      </a:r>
                      <a:endParaRPr lang="es-ES_tradnl" sz="2400" b="0" dirty="0"/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2200" b="1" dirty="0">
                          <a:solidFill>
                            <a:srgbClr val="284C91"/>
                          </a:solidFill>
                        </a:rPr>
                        <a:t>0.75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90797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45BAD22-DF0A-EC42-BA20-F18A9CAEC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988821"/>
              </p:ext>
            </p:extLst>
          </p:nvPr>
        </p:nvGraphicFramePr>
        <p:xfrm>
          <a:off x="6812488" y="2297504"/>
          <a:ext cx="2018018" cy="2283721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018018">
                  <a:extLst>
                    <a:ext uri="{9D8B030D-6E8A-4147-A177-3AD203B41FA5}">
                      <a16:colId xmlns:a16="http://schemas.microsoft.com/office/drawing/2014/main" val="148614572"/>
                    </a:ext>
                  </a:extLst>
                </a:gridCol>
              </a:tblGrid>
              <a:tr h="704488">
                <a:tc>
                  <a:txBody>
                    <a:bodyPr/>
                    <a:lstStyle/>
                    <a:p>
                      <a:pPr algn="ctr"/>
                      <a:r>
                        <a:rPr lang="es-ES_tradnl" sz="2800" dirty="0"/>
                        <a:t>Recall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800514"/>
                  </a:ext>
                </a:extLst>
              </a:tr>
              <a:tr h="750516">
                <a:tc>
                  <a:txBody>
                    <a:bodyPr/>
                    <a:lstStyle/>
                    <a:p>
                      <a:pPr algn="r"/>
                      <a:r>
                        <a:rPr lang="es-ES_tradnl" sz="2200" dirty="0">
                          <a:solidFill>
                            <a:srgbClr val="284C91"/>
                          </a:solidFill>
                        </a:rPr>
                        <a:t>0.40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847320"/>
                  </a:ext>
                </a:extLst>
              </a:tr>
              <a:tr h="828717">
                <a:tc>
                  <a:txBody>
                    <a:bodyPr/>
                    <a:lstStyle/>
                    <a:p>
                      <a:pPr algn="r"/>
                      <a:r>
                        <a:rPr lang="es-ES_tradnl" sz="2200" dirty="0">
                          <a:solidFill>
                            <a:srgbClr val="284C91"/>
                          </a:solidFill>
                        </a:rPr>
                        <a:t>0.38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79297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38D66D0-3160-0444-BC11-0B2B1C532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656670"/>
              </p:ext>
            </p:extLst>
          </p:nvPr>
        </p:nvGraphicFramePr>
        <p:xfrm>
          <a:off x="8830505" y="2297503"/>
          <a:ext cx="2018625" cy="229175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018625">
                  <a:extLst>
                    <a:ext uri="{9D8B030D-6E8A-4147-A177-3AD203B41FA5}">
                      <a16:colId xmlns:a16="http://schemas.microsoft.com/office/drawing/2014/main" val="1096371032"/>
                    </a:ext>
                  </a:extLst>
                </a:gridCol>
              </a:tblGrid>
              <a:tr h="708235">
                <a:tc>
                  <a:txBody>
                    <a:bodyPr/>
                    <a:lstStyle/>
                    <a:p>
                      <a:pPr algn="ctr"/>
                      <a:r>
                        <a:rPr lang="es-ES_tradnl" sz="2800" dirty="0"/>
                        <a:t>F1-Score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929878"/>
                  </a:ext>
                </a:extLst>
              </a:tr>
              <a:tr h="720873">
                <a:tc>
                  <a:txBody>
                    <a:bodyPr/>
                    <a:lstStyle/>
                    <a:p>
                      <a:pPr algn="r"/>
                      <a:r>
                        <a:rPr lang="es-ES_tradnl" sz="2200" dirty="0">
                          <a:solidFill>
                            <a:srgbClr val="284C91"/>
                          </a:solidFill>
                        </a:rPr>
                        <a:t>0.33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421958"/>
                  </a:ext>
                </a:extLst>
              </a:tr>
              <a:tr h="862642">
                <a:tc>
                  <a:txBody>
                    <a:bodyPr/>
                    <a:lstStyle/>
                    <a:p>
                      <a:pPr algn="r"/>
                      <a:r>
                        <a:rPr lang="es-ES_tradnl" sz="2200" dirty="0">
                          <a:solidFill>
                            <a:srgbClr val="284C91"/>
                          </a:solidFill>
                        </a:rPr>
                        <a:t>0.57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448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87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194033" y="2415257"/>
            <a:ext cx="9116819" cy="1493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s-ES_tradnl" sz="3200" dirty="0">
                <a:solidFill>
                  <a:srgbClr val="284C91"/>
                </a:solidFill>
                <a:latin typeface="Myriad Pro" panose="020B0503030403020204" pitchFamily="34" charset="0"/>
              </a:rPr>
              <a:t>La extracción de información basada en patrones tiende a tener alta precisión pero bajo </a:t>
            </a:r>
            <a:r>
              <a:rPr lang="es-ES_tradnl" sz="3200" i="1" dirty="0">
                <a:solidFill>
                  <a:srgbClr val="284C91"/>
                </a:solidFill>
                <a:latin typeface="Myriad Pro" panose="020B0503030403020204" pitchFamily="34" charset="0"/>
              </a:rPr>
              <a:t>recall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12AAD-097B-1B4E-81A2-24747589E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58" y="2415257"/>
            <a:ext cx="1660634" cy="1660634"/>
          </a:xfrm>
          <a:prstGeom prst="rect">
            <a:avLst/>
          </a:prstGeom>
        </p:spPr>
      </p:pic>
      <p:sp>
        <p:nvSpPr>
          <p:cNvPr id="7" name="CuadroTexto 2">
            <a:extLst>
              <a:ext uri="{FF2B5EF4-FFF2-40B4-BE49-F238E27FC236}">
                <a16:creationId xmlns:a16="http://schemas.microsoft.com/office/drawing/2014/main" id="{7FD963F8-3366-DB4E-A5CB-C455125F6F84}"/>
              </a:ext>
            </a:extLst>
          </p:cNvPr>
          <p:cNvSpPr txBox="1"/>
          <p:nvPr/>
        </p:nvSpPr>
        <p:spPr>
          <a:xfrm>
            <a:off x="3961085" y="4628612"/>
            <a:ext cx="4269829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s-ES_tradnl" sz="3200" dirty="0">
                <a:solidFill>
                  <a:srgbClr val="284C91"/>
                </a:solidFill>
                <a:latin typeface="Myriad Pro" panose="020B0503030403020204" pitchFamily="34" charset="0"/>
              </a:rPr>
              <a:t>¿Cómo solucionarlo?</a:t>
            </a:r>
          </a:p>
        </p:txBody>
      </p:sp>
    </p:spTree>
    <p:extLst>
      <p:ext uri="{BB962C8B-B14F-4D97-AF65-F5344CB8AC3E}">
        <p14:creationId xmlns:p14="http://schemas.microsoft.com/office/powerpoint/2010/main" val="172171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5" name="CuadroTexto 2">
            <a:extLst>
              <a:ext uri="{FF2B5EF4-FFF2-40B4-BE49-F238E27FC236}">
                <a16:creationId xmlns:a16="http://schemas.microsoft.com/office/drawing/2014/main" id="{3FF9F3DD-AFB9-5E46-9101-80380AB8203A}"/>
              </a:ext>
            </a:extLst>
          </p:cNvPr>
          <p:cNvSpPr txBox="1"/>
          <p:nvPr/>
        </p:nvSpPr>
        <p:spPr>
          <a:xfrm>
            <a:off x="2194033" y="2415257"/>
            <a:ext cx="9116819" cy="1458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s-ES_tradnl" sz="6600" b="1" dirty="0">
                <a:solidFill>
                  <a:srgbClr val="284C91"/>
                </a:solidFill>
                <a:latin typeface="Myriad Pro" panose="020B0503030403020204" pitchFamily="34" charset="0"/>
              </a:rPr>
              <a:t>¡Machine Learning!</a:t>
            </a:r>
            <a:endParaRPr lang="es-ES_tradnl" sz="6600" b="1" i="1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FC9CD8-9782-B84F-9083-1CC1816FE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516" y="566244"/>
            <a:ext cx="7773932" cy="528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6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914403" y="833867"/>
            <a:ext cx="10452538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Utilizar los patrones ya establecidos para generar </a:t>
            </a:r>
            <a:r>
              <a:rPr lang="es-ES_tradnl" sz="2800" i="1" dirty="0" err="1">
                <a:solidFill>
                  <a:srgbClr val="284C91"/>
                </a:solidFill>
                <a:latin typeface="Myriad Pro" panose="020B0503030403020204" pitchFamily="34" charset="0"/>
              </a:rPr>
              <a:t>samples</a:t>
            </a:r>
            <a:r>
              <a:rPr lang="es-ES_tradnl" sz="2800" i="1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de todo nuestro dataset. </a:t>
            </a:r>
            <a:r>
              <a:rPr lang="es-ES_tradnl" sz="2000" dirty="0">
                <a:solidFill>
                  <a:srgbClr val="284C91"/>
                </a:solidFill>
                <a:latin typeface="Myriad Pro" panose="020B0503030403020204" pitchFamily="34" charset="0"/>
              </a:rPr>
              <a:t>(podemos confiar que soy muy precisos)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C1679-2A4C-7E4B-AD77-946A74FA4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31" r="15470"/>
          <a:stretch/>
        </p:blipFill>
        <p:spPr>
          <a:xfrm>
            <a:off x="575959" y="3302876"/>
            <a:ext cx="908110" cy="1325730"/>
          </a:xfrm>
          <a:prstGeom prst="rect">
            <a:avLst/>
          </a:prstGeom>
        </p:spPr>
      </p:pic>
      <p:sp>
        <p:nvSpPr>
          <p:cNvPr id="5" name="CuadroTexto 2">
            <a:extLst>
              <a:ext uri="{FF2B5EF4-FFF2-40B4-BE49-F238E27FC236}">
                <a16:creationId xmlns:a16="http://schemas.microsoft.com/office/drawing/2014/main" id="{177183EF-30F7-1E4F-A9D5-00C6EAD8BE7B}"/>
              </a:ext>
            </a:extLst>
          </p:cNvPr>
          <p:cNvSpPr txBox="1"/>
          <p:nvPr/>
        </p:nvSpPr>
        <p:spPr>
          <a:xfrm>
            <a:off x="914403" y="2013989"/>
            <a:ext cx="10452538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endParaRPr lang="es-ES_tradnl" sz="2800" i="1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lvl="2" algn="just">
              <a:lnSpc>
                <a:spcPct val="150000"/>
              </a:lnSpc>
            </a:pPr>
            <a:r>
              <a:rPr lang="es-ES_tradnl" sz="2800" b="1" dirty="0">
                <a:solidFill>
                  <a:srgbClr val="284C91"/>
                </a:solidFill>
                <a:latin typeface="Myriad Pro" panose="020B0503030403020204" pitchFamily="34" charset="0"/>
              </a:rPr>
              <a:t>Hipótesis: </a:t>
            </a: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si entrenamos modelos de </a:t>
            </a:r>
            <a:r>
              <a:rPr lang="es-ES_tradnl" sz="2800" i="1" dirty="0">
                <a:solidFill>
                  <a:srgbClr val="284C91"/>
                </a:solidFill>
                <a:latin typeface="Myriad Pro" panose="020B0503030403020204" pitchFamily="34" charset="0"/>
              </a:rPr>
              <a:t>machine learning</a:t>
            </a: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, ya sean  tradicionales o </a:t>
            </a:r>
            <a:r>
              <a:rPr lang="es-ES_tradnl" sz="2800" i="1" dirty="0">
                <a:solidFill>
                  <a:srgbClr val="284C91"/>
                </a:solidFill>
                <a:latin typeface="Myriad Pro" panose="020B0503030403020204" pitchFamily="34" charset="0"/>
              </a:rPr>
              <a:t>deep learning</a:t>
            </a:r>
            <a:r>
              <a:rPr lang="es-ES_tradnl" sz="2800" dirty="0">
                <a:solidFill>
                  <a:srgbClr val="284C91"/>
                </a:solidFill>
                <a:latin typeface="Myriad Pro" panose="020B0503030403020204" pitchFamily="34" charset="0"/>
              </a:rPr>
              <a:t>, estos podrán identificar y aprender características latentes en las oraciones (no utilizadas inicialmente) y mejorar la clasificación de relaciones.</a:t>
            </a:r>
            <a:endParaRPr lang="es-ES_tradnl" sz="2800" i="1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lvl="1" algn="just">
              <a:lnSpc>
                <a:spcPct val="150000"/>
              </a:lnSpc>
            </a:pPr>
            <a:endParaRPr lang="es-ES_tradnl" sz="2800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02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94611" y="767783"/>
            <a:ext cx="5776210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2800" dirty="0">
                <a:solidFill>
                  <a:srgbClr val="284C91"/>
                </a:solidFill>
                <a:latin typeface="Myriad Pro" panose="020B0503030403020204" pitchFamily="34" charset="0"/>
              </a:rPr>
              <a:t>Lo </a:t>
            </a:r>
            <a:r>
              <a:rPr lang="en-US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abordamos</a:t>
            </a:r>
            <a:r>
              <a:rPr lang="en-US" sz="28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como</a:t>
            </a:r>
            <a:r>
              <a:rPr lang="en-US" sz="2800" dirty="0">
                <a:solidFill>
                  <a:srgbClr val="284C91"/>
                </a:solidFill>
                <a:latin typeface="Myriad Pro" panose="020B0503030403020204" pitchFamily="34" charset="0"/>
              </a:rPr>
              <a:t> un </a:t>
            </a:r>
            <a:r>
              <a:rPr lang="en-US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problema</a:t>
            </a:r>
            <a:r>
              <a:rPr lang="en-US" sz="2800" dirty="0">
                <a:solidFill>
                  <a:srgbClr val="284C91"/>
                </a:solidFill>
                <a:latin typeface="Myriad Pro" panose="020B0503030403020204" pitchFamily="34" charset="0"/>
              </a:rPr>
              <a:t> de sequence labeling (seq2seq)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84C91"/>
                </a:solidFill>
                <a:latin typeface="Myriad Pro" panose="020B0503030403020204" pitchFamily="34" charset="0"/>
              </a:rPr>
              <a:t>Input: </a:t>
            </a:r>
            <a:r>
              <a:rPr lang="en-US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sequencia</a:t>
            </a:r>
            <a:r>
              <a:rPr lang="en-US" sz="2800" dirty="0">
                <a:solidFill>
                  <a:srgbClr val="284C91"/>
                </a:solidFill>
                <a:latin typeface="Myriad Pro" panose="020B0503030403020204" pitchFamily="34" charset="0"/>
              </a:rPr>
              <a:t> de palabras </a:t>
            </a:r>
            <a:r>
              <a:rPr lang="en-US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en</a:t>
            </a:r>
            <a:r>
              <a:rPr lang="en-US" sz="2800" dirty="0">
                <a:solidFill>
                  <a:srgbClr val="284C91"/>
                </a:solidFill>
                <a:latin typeface="Myriad Pro" panose="020B0503030403020204" pitchFamily="34" charset="0"/>
              </a:rPr>
              <a:t> la </a:t>
            </a:r>
            <a:r>
              <a:rPr lang="en-US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oración</a:t>
            </a:r>
            <a:endParaRPr lang="en-US" sz="2800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84C91"/>
                </a:solidFill>
                <a:latin typeface="Myriad Pro" panose="020B0503030403020204" pitchFamily="34" charset="0"/>
              </a:rPr>
              <a:t>Output: </a:t>
            </a:r>
            <a:r>
              <a:rPr lang="en-US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Etiqueta</a:t>
            </a:r>
            <a:r>
              <a:rPr lang="en-US" sz="2800" dirty="0">
                <a:solidFill>
                  <a:srgbClr val="284C91"/>
                </a:solidFill>
                <a:latin typeface="Myriad Pro" panose="020B0503030403020204" pitchFamily="34" charset="0"/>
              </a:rPr>
              <a:t> de </a:t>
            </a:r>
            <a:r>
              <a:rPr lang="en-US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cada</a:t>
            </a:r>
            <a:r>
              <a:rPr lang="en-US" sz="2800" dirty="0">
                <a:solidFill>
                  <a:srgbClr val="284C91"/>
                </a:solidFill>
                <a:latin typeface="Myriad Pro" panose="020B0503030403020204" pitchFamily="34" charset="0"/>
              </a:rPr>
              <a:t> palabra</a:t>
            </a:r>
          </a:p>
        </p:txBody>
      </p:sp>
      <p:sp>
        <p:nvSpPr>
          <p:cNvPr id="4" name="CuadroTexto 2">
            <a:extLst>
              <a:ext uri="{FF2B5EF4-FFF2-40B4-BE49-F238E27FC236}">
                <a16:creationId xmlns:a16="http://schemas.microsoft.com/office/drawing/2014/main" id="{07A8CD97-4E8E-BA4D-B3AF-A2BEC767F57D}"/>
              </a:ext>
            </a:extLst>
          </p:cNvPr>
          <p:cNvSpPr txBox="1"/>
          <p:nvPr/>
        </p:nvSpPr>
        <p:spPr>
          <a:xfrm>
            <a:off x="6747641" y="767783"/>
            <a:ext cx="4524704" cy="399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en-US" sz="3600" b="1" dirty="0" err="1">
                <a:solidFill>
                  <a:srgbClr val="284C91"/>
                </a:solidFill>
                <a:latin typeface="Myriad Pro" panose="020B0503030403020204" pitchFamily="34" charset="0"/>
              </a:rPr>
              <a:t>Arquitectura</a:t>
            </a:r>
            <a:endParaRPr lang="en-US" sz="3600" b="1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lvl="1" algn="ctr"/>
            <a:endParaRPr lang="en-US" sz="3600" b="1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lvl="1" algn="ctr">
              <a:lnSpc>
                <a:spcPct val="150000"/>
              </a:lnSpc>
            </a:pPr>
            <a:r>
              <a:rPr lang="en-US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BiLSTM</a:t>
            </a:r>
            <a:r>
              <a:rPr lang="en-US" sz="2800" dirty="0">
                <a:solidFill>
                  <a:srgbClr val="284C91"/>
                </a:solidFill>
                <a:latin typeface="Myriad Pro" panose="020B0503030403020204" pitchFamily="34" charset="0"/>
              </a:rPr>
              <a:t> encoder </a:t>
            </a:r>
          </a:p>
          <a:p>
            <a:pPr lvl="1" algn="ctr">
              <a:lnSpc>
                <a:spcPct val="150000"/>
              </a:lnSpc>
            </a:pPr>
            <a:r>
              <a:rPr lang="en-US" sz="2800" dirty="0">
                <a:solidFill>
                  <a:srgbClr val="284C91"/>
                </a:solidFill>
                <a:latin typeface="Myriad Pro" panose="020B0503030403020204" pitchFamily="34" charset="0"/>
              </a:rPr>
              <a:t>+ </a:t>
            </a:r>
          </a:p>
          <a:p>
            <a:pPr lvl="1" algn="ctr">
              <a:lnSpc>
                <a:spcPct val="150000"/>
              </a:lnSpc>
            </a:pPr>
            <a:r>
              <a:rPr lang="en-US" sz="2800" dirty="0">
                <a:solidFill>
                  <a:srgbClr val="284C91"/>
                </a:solidFill>
                <a:latin typeface="Myriad Pro" panose="020B0503030403020204" pitchFamily="34" charset="0"/>
              </a:rPr>
              <a:t>Conditional Random Field (CRF)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A881B1-232F-C94A-BC0D-CA2A019CEC82}"/>
              </a:ext>
            </a:extLst>
          </p:cNvPr>
          <p:cNvCxnSpPr/>
          <p:nvPr/>
        </p:nvCxnSpPr>
        <p:spPr>
          <a:xfrm>
            <a:off x="6860500" y="644577"/>
            <a:ext cx="104931" cy="482683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58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212267-AC5D-CB42-849B-06C9F79F6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005196"/>
              </p:ext>
            </p:extLst>
          </p:nvPr>
        </p:nvGraphicFramePr>
        <p:xfrm>
          <a:off x="580292" y="2342911"/>
          <a:ext cx="11031416" cy="11483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8816">
                  <a:extLst>
                    <a:ext uri="{9D8B030D-6E8A-4147-A177-3AD203B41FA5}">
                      <a16:colId xmlns:a16="http://schemas.microsoft.com/office/drawing/2014/main" val="190196070"/>
                    </a:ext>
                  </a:extLst>
                </a:gridCol>
                <a:gridCol w="472833">
                  <a:extLst>
                    <a:ext uri="{9D8B030D-6E8A-4147-A177-3AD203B41FA5}">
                      <a16:colId xmlns:a16="http://schemas.microsoft.com/office/drawing/2014/main" val="385132193"/>
                    </a:ext>
                  </a:extLst>
                </a:gridCol>
                <a:gridCol w="961588">
                  <a:extLst>
                    <a:ext uri="{9D8B030D-6E8A-4147-A177-3AD203B41FA5}">
                      <a16:colId xmlns:a16="http://schemas.microsoft.com/office/drawing/2014/main" val="4045022108"/>
                    </a:ext>
                  </a:extLst>
                </a:gridCol>
                <a:gridCol w="1841328">
                  <a:extLst>
                    <a:ext uri="{9D8B030D-6E8A-4147-A177-3AD203B41FA5}">
                      <a16:colId xmlns:a16="http://schemas.microsoft.com/office/drawing/2014/main" val="3545512322"/>
                    </a:ext>
                  </a:extLst>
                </a:gridCol>
                <a:gridCol w="907275">
                  <a:extLst>
                    <a:ext uri="{9D8B030D-6E8A-4147-A177-3AD203B41FA5}">
                      <a16:colId xmlns:a16="http://schemas.microsoft.com/office/drawing/2014/main" val="901451319"/>
                    </a:ext>
                  </a:extLst>
                </a:gridCol>
                <a:gridCol w="857633">
                  <a:extLst>
                    <a:ext uri="{9D8B030D-6E8A-4147-A177-3AD203B41FA5}">
                      <a16:colId xmlns:a16="http://schemas.microsoft.com/office/drawing/2014/main" val="255976959"/>
                    </a:ext>
                  </a:extLst>
                </a:gridCol>
                <a:gridCol w="518080">
                  <a:extLst>
                    <a:ext uri="{9D8B030D-6E8A-4147-A177-3AD203B41FA5}">
                      <a16:colId xmlns:a16="http://schemas.microsoft.com/office/drawing/2014/main" val="973889263"/>
                    </a:ext>
                  </a:extLst>
                </a:gridCol>
                <a:gridCol w="1514135">
                  <a:extLst>
                    <a:ext uri="{9D8B030D-6E8A-4147-A177-3AD203B41FA5}">
                      <a16:colId xmlns:a16="http://schemas.microsoft.com/office/drawing/2014/main" val="185910767"/>
                    </a:ext>
                  </a:extLst>
                </a:gridCol>
                <a:gridCol w="548023">
                  <a:extLst>
                    <a:ext uri="{9D8B030D-6E8A-4147-A177-3AD203B41FA5}">
                      <a16:colId xmlns:a16="http://schemas.microsoft.com/office/drawing/2014/main" val="3457125576"/>
                    </a:ext>
                  </a:extLst>
                </a:gridCol>
                <a:gridCol w="496051">
                  <a:extLst>
                    <a:ext uri="{9D8B030D-6E8A-4147-A177-3AD203B41FA5}">
                      <a16:colId xmlns:a16="http://schemas.microsoft.com/office/drawing/2014/main" val="2480812083"/>
                    </a:ext>
                  </a:extLst>
                </a:gridCol>
                <a:gridCol w="1255654">
                  <a:extLst>
                    <a:ext uri="{9D8B030D-6E8A-4147-A177-3AD203B41FA5}">
                      <a16:colId xmlns:a16="http://schemas.microsoft.com/office/drawing/2014/main" val="4163724881"/>
                    </a:ext>
                  </a:extLst>
                </a:gridCol>
              </a:tblGrid>
              <a:tr h="394943"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>
                          <a:solidFill>
                            <a:srgbClr val="284C91"/>
                          </a:solidFill>
                        </a:rPr>
                        <a:t>Capturaron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>
                          <a:solidFill>
                            <a:srgbClr val="284C91"/>
                          </a:solidFill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err="1">
                          <a:solidFill>
                            <a:srgbClr val="284C91"/>
                          </a:solidFill>
                        </a:rPr>
                        <a:t>Seida</a:t>
                      </a:r>
                      <a:endParaRPr lang="es-ES_tradnl" sz="2400" dirty="0">
                        <a:solidFill>
                          <a:srgbClr val="284C9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err="1">
                          <a:solidFill>
                            <a:srgbClr val="284C91"/>
                          </a:solidFill>
                        </a:rPr>
                        <a:t>Cosavalente</a:t>
                      </a:r>
                      <a:endParaRPr lang="es-ES_tradnl" sz="2400" dirty="0">
                        <a:solidFill>
                          <a:srgbClr val="284C9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>
                          <a:solidFill>
                            <a:srgbClr val="284C91"/>
                          </a:solidFill>
                        </a:rPr>
                        <a:t>quién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>
                          <a:solidFill>
                            <a:srgbClr val="284C91"/>
                          </a:solidFill>
                        </a:rPr>
                        <a:t>mató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>
                          <a:solidFill>
                            <a:srgbClr val="284C91"/>
                          </a:solidFill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>
                          <a:solidFill>
                            <a:srgbClr val="284C91"/>
                          </a:solidFill>
                        </a:rPr>
                        <a:t>puñaladas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>
                          <a:solidFill>
                            <a:srgbClr val="284C91"/>
                          </a:solidFill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>
                          <a:solidFill>
                            <a:srgbClr val="284C91"/>
                          </a:solidFill>
                        </a:rPr>
                        <a:t>su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>
                          <a:solidFill>
                            <a:srgbClr val="284C91"/>
                          </a:solidFill>
                        </a:rPr>
                        <a:t>pareja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427284"/>
                  </a:ext>
                </a:extLst>
              </a:tr>
              <a:tr h="691147"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>
                          <a:solidFill>
                            <a:schemeClr val="tx1"/>
                          </a:solidFill>
                        </a:rPr>
                        <a:t>CULP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>
                          <a:solidFill>
                            <a:schemeClr val="tx1"/>
                          </a:solidFill>
                        </a:rPr>
                        <a:t>CULP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>
                          <a:solidFill>
                            <a:schemeClr val="tx1"/>
                          </a:solidFill>
                        </a:rPr>
                        <a:t>VICT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649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83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12194975" cy="685632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C9910A9-3A7D-624C-BC0F-440D6AE9755A}"/>
              </a:ext>
            </a:extLst>
          </p:cNvPr>
          <p:cNvSpPr txBox="1"/>
          <p:nvPr/>
        </p:nvSpPr>
        <p:spPr>
          <a:xfrm>
            <a:off x="614597" y="632796"/>
            <a:ext cx="10858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335597"/>
                </a:solidFill>
                <a:latin typeface="Keep Calm Med" pitchFamily="2" charset="0"/>
              </a:rPr>
              <a:t>Resultados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41162-A608-0745-9106-46A4E8F03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53324"/>
              </p:ext>
            </p:extLst>
          </p:nvPr>
        </p:nvGraphicFramePr>
        <p:xfrm>
          <a:off x="1794304" y="1937494"/>
          <a:ext cx="8499364" cy="2983011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981435">
                  <a:extLst>
                    <a:ext uri="{9D8B030D-6E8A-4147-A177-3AD203B41FA5}">
                      <a16:colId xmlns:a16="http://schemas.microsoft.com/office/drawing/2014/main" val="3947003149"/>
                    </a:ext>
                  </a:extLst>
                </a:gridCol>
                <a:gridCol w="1813034">
                  <a:extLst>
                    <a:ext uri="{9D8B030D-6E8A-4147-A177-3AD203B41FA5}">
                      <a16:colId xmlns:a16="http://schemas.microsoft.com/office/drawing/2014/main" val="267887990"/>
                    </a:ext>
                  </a:extLst>
                </a:gridCol>
                <a:gridCol w="1939159">
                  <a:extLst>
                    <a:ext uri="{9D8B030D-6E8A-4147-A177-3AD203B41FA5}">
                      <a16:colId xmlns:a16="http://schemas.microsoft.com/office/drawing/2014/main" val="623201318"/>
                    </a:ext>
                  </a:extLst>
                </a:gridCol>
                <a:gridCol w="1765736">
                  <a:extLst>
                    <a:ext uri="{9D8B030D-6E8A-4147-A177-3AD203B41FA5}">
                      <a16:colId xmlns:a16="http://schemas.microsoft.com/office/drawing/2014/main" val="120310209"/>
                    </a:ext>
                  </a:extLst>
                </a:gridCol>
              </a:tblGrid>
              <a:tr h="720017">
                <a:tc>
                  <a:txBody>
                    <a:bodyPr/>
                    <a:lstStyle/>
                    <a:p>
                      <a:pPr algn="ctr"/>
                      <a:r>
                        <a:rPr lang="es-ES_tradnl" sz="2800" dirty="0"/>
                        <a:t>Método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800" dirty="0"/>
                        <a:t>Precision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800" dirty="0"/>
                        <a:t>Recall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800" dirty="0"/>
                        <a:t>F1-Score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641814"/>
                  </a:ext>
                </a:extLst>
              </a:tr>
              <a:tr h="720017">
                <a:tc>
                  <a:txBody>
                    <a:bodyPr/>
                    <a:lstStyle/>
                    <a:p>
                      <a:r>
                        <a:rPr lang="es-ES_tradnl" sz="2400" b="1" kern="1200" dirty="0" err="1">
                          <a:solidFill>
                            <a:srgbClr val="284C91"/>
                          </a:solidFill>
                          <a:latin typeface="Myriad Pro" panose="020B0503030403020204" pitchFamily="34" charset="0"/>
                          <a:ea typeface="+mn-ea"/>
                          <a:cs typeface="+mn-cs"/>
                        </a:rPr>
                        <a:t>Baseline</a:t>
                      </a:r>
                      <a:endParaRPr lang="es-ES_tradnl" sz="2400" b="1" kern="1200" dirty="0">
                        <a:solidFill>
                          <a:srgbClr val="284C91"/>
                        </a:solidFill>
                        <a:latin typeface="Myriad Pro" panose="020B0503030403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2200" dirty="0">
                          <a:solidFill>
                            <a:srgbClr val="284C91"/>
                          </a:solidFill>
                        </a:rPr>
                        <a:t>0.25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2200" dirty="0">
                          <a:solidFill>
                            <a:srgbClr val="284C91"/>
                          </a:solidFill>
                        </a:rPr>
                        <a:t>0.40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2200" dirty="0">
                          <a:solidFill>
                            <a:srgbClr val="284C91"/>
                          </a:solidFill>
                        </a:rPr>
                        <a:t>0.33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6529715"/>
                  </a:ext>
                </a:extLst>
              </a:tr>
              <a:tr h="720017">
                <a:tc>
                  <a:txBody>
                    <a:bodyPr/>
                    <a:lstStyle/>
                    <a:p>
                      <a:r>
                        <a:rPr lang="es-ES_tradnl" sz="2400" b="1" kern="1200" dirty="0">
                          <a:solidFill>
                            <a:srgbClr val="284C91"/>
                          </a:solidFill>
                          <a:latin typeface="Myriad Pro" panose="020B0503030403020204" pitchFamily="34" charset="0"/>
                          <a:ea typeface="+mn-ea"/>
                          <a:cs typeface="+mn-cs"/>
                        </a:rPr>
                        <a:t>IE basada en patrones </a:t>
                      </a:r>
                      <a:r>
                        <a:rPr lang="es-ES_tradnl" sz="2400" b="0" kern="1200" dirty="0">
                          <a:solidFill>
                            <a:srgbClr val="284C91"/>
                          </a:solidFill>
                          <a:latin typeface="Myriad Pro" panose="020B0503030403020204" pitchFamily="34" charset="0"/>
                          <a:ea typeface="+mn-ea"/>
                          <a:cs typeface="+mn-cs"/>
                        </a:rPr>
                        <a:t>(fine-</a:t>
                      </a:r>
                      <a:r>
                        <a:rPr lang="es-ES_tradnl" sz="2400" b="0" kern="1200" dirty="0" err="1">
                          <a:solidFill>
                            <a:srgbClr val="284C91"/>
                          </a:solidFill>
                          <a:latin typeface="Myriad Pro" panose="020B0503030403020204" pitchFamily="34" charset="0"/>
                          <a:ea typeface="+mn-ea"/>
                          <a:cs typeface="+mn-cs"/>
                        </a:rPr>
                        <a:t>tuned</a:t>
                      </a:r>
                      <a:r>
                        <a:rPr lang="es-ES_tradnl" sz="2400" b="0" kern="1200" dirty="0">
                          <a:solidFill>
                            <a:srgbClr val="284C91"/>
                          </a:solidFill>
                          <a:latin typeface="Myriad Pro" panose="020B0503030403020204" pitchFamily="34" charset="0"/>
                          <a:ea typeface="+mn-ea"/>
                          <a:cs typeface="+mn-cs"/>
                        </a:rPr>
                        <a:t> NER)</a:t>
                      </a:r>
                      <a:endParaRPr lang="es-ES_tradnl" sz="2400" b="0" dirty="0"/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2200" b="1" dirty="0">
                          <a:solidFill>
                            <a:srgbClr val="284C91"/>
                          </a:solidFill>
                        </a:rPr>
                        <a:t>0.75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2200" dirty="0">
                          <a:solidFill>
                            <a:srgbClr val="284C91"/>
                          </a:solidFill>
                        </a:rPr>
                        <a:t>0.38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2200" dirty="0">
                          <a:solidFill>
                            <a:srgbClr val="284C91"/>
                          </a:solidFill>
                        </a:rPr>
                        <a:t>0.57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907973"/>
                  </a:ext>
                </a:extLst>
              </a:tr>
              <a:tr h="720017">
                <a:tc>
                  <a:txBody>
                    <a:bodyPr/>
                    <a:lstStyle/>
                    <a:p>
                      <a:r>
                        <a:rPr lang="es-ES_tradnl" sz="2400" b="1" kern="1200" dirty="0">
                          <a:solidFill>
                            <a:srgbClr val="284C91"/>
                          </a:solidFill>
                          <a:latin typeface="Myriad Pro" panose="020B0503030403020204" pitchFamily="34" charset="0"/>
                          <a:ea typeface="+mn-ea"/>
                          <a:cs typeface="+mn-cs"/>
                        </a:rPr>
                        <a:t>CRF-</a:t>
                      </a:r>
                      <a:r>
                        <a:rPr lang="es-ES_tradnl" sz="2400" b="1" kern="1200" dirty="0" err="1">
                          <a:solidFill>
                            <a:srgbClr val="284C91"/>
                          </a:solidFill>
                          <a:latin typeface="Myriad Pro" panose="020B0503030403020204" pitchFamily="34" charset="0"/>
                          <a:ea typeface="+mn-ea"/>
                          <a:cs typeface="+mn-cs"/>
                        </a:rPr>
                        <a:t>Tagger</a:t>
                      </a:r>
                      <a:endParaRPr lang="es-ES_tradnl" sz="2400" b="1" dirty="0"/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2200" dirty="0">
                          <a:solidFill>
                            <a:srgbClr val="284C91"/>
                          </a:solidFill>
                        </a:rPr>
                        <a:t>0.70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2200" b="1" dirty="0">
                          <a:solidFill>
                            <a:srgbClr val="284C91"/>
                          </a:solidFill>
                        </a:rPr>
                        <a:t>0.50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2200" b="1" dirty="0">
                          <a:solidFill>
                            <a:srgbClr val="284C91"/>
                          </a:solidFill>
                        </a:rPr>
                        <a:t>0.60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9215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558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1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4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4977" cy="68563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757BD8-4C85-7D49-B65C-C7446620FA76}"/>
              </a:ext>
            </a:extLst>
          </p:cNvPr>
          <p:cNvSpPr/>
          <p:nvPr/>
        </p:nvSpPr>
        <p:spPr>
          <a:xfrm>
            <a:off x="3348111" y="4965895"/>
            <a:ext cx="5556738" cy="68931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CuadroTexto 3">
            <a:extLst>
              <a:ext uri="{FF2B5EF4-FFF2-40B4-BE49-F238E27FC236}">
                <a16:creationId xmlns:a16="http://schemas.microsoft.com/office/drawing/2014/main" id="{68DB1448-60FF-B44F-9953-F00C6CB75A52}"/>
              </a:ext>
            </a:extLst>
          </p:cNvPr>
          <p:cNvSpPr txBox="1"/>
          <p:nvPr/>
        </p:nvSpPr>
        <p:spPr>
          <a:xfrm>
            <a:off x="3106950" y="4848888"/>
            <a:ext cx="6039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400" b="1">
                <a:solidFill>
                  <a:srgbClr val="335597"/>
                </a:solidFill>
                <a:latin typeface="Keep Calm Med" pitchFamily="2" charset="0"/>
              </a:rPr>
              <a:t>GINA BUSTAMANTE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9AE843-ECDE-EE4F-82ED-48658ECECA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3" b="14065"/>
          <a:stretch/>
        </p:blipFill>
        <p:spPr>
          <a:xfrm>
            <a:off x="4840209" y="1117529"/>
            <a:ext cx="2526003" cy="252600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7323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14597" y="1697949"/>
            <a:ext cx="11002780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284C91"/>
                </a:solidFill>
                <a:latin typeface="Myriad Pro" panose="020B0503030403020204" pitchFamily="34" charset="0"/>
              </a:rPr>
              <a:t>¿</a:t>
            </a:r>
            <a:r>
              <a:rPr lang="en-US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Qué</a:t>
            </a:r>
            <a:r>
              <a:rPr lang="en-US" sz="28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problema</a:t>
            </a:r>
            <a:r>
              <a:rPr lang="en-US" sz="28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queremos</a:t>
            </a:r>
            <a:r>
              <a:rPr lang="en-US" sz="28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solucionar</a:t>
            </a:r>
            <a:r>
              <a:rPr lang="en-US" sz="2800" dirty="0">
                <a:solidFill>
                  <a:srgbClr val="284C91"/>
                </a:solidFill>
                <a:latin typeface="Myriad Pro" panose="020B0503030403020204" pitchFamily="34" charset="0"/>
              </a:rPr>
              <a:t>?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Términos</a:t>
            </a:r>
            <a:r>
              <a:rPr lang="en-US" sz="28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importantes</a:t>
            </a:r>
            <a:endParaRPr lang="en-US" sz="2800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Solución</a:t>
            </a:r>
            <a:r>
              <a:rPr lang="en-US" sz="28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propuesta</a:t>
            </a:r>
            <a:endParaRPr lang="en-US" sz="2800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284C91"/>
                </a:solidFill>
                <a:latin typeface="Myriad Pro" panose="020B0503030403020204" pitchFamily="34" charset="0"/>
              </a:rPr>
              <a:t>Desarrollo de </a:t>
            </a:r>
            <a:r>
              <a:rPr lang="en-US" sz="2800" b="1" dirty="0" err="1">
                <a:solidFill>
                  <a:srgbClr val="284C91"/>
                </a:solidFill>
                <a:latin typeface="Myriad Pro" panose="020B0503030403020204" pitchFamily="34" charset="0"/>
              </a:rPr>
              <a:t>Crime_IE</a:t>
            </a:r>
            <a:endParaRPr lang="en-US" sz="2800" b="1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endParaRPr lang="en-US" sz="2800" b="1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C9910A9-3A7D-624C-BC0F-440D6AE9755A}"/>
              </a:ext>
            </a:extLst>
          </p:cNvPr>
          <p:cNvSpPr txBox="1"/>
          <p:nvPr/>
        </p:nvSpPr>
        <p:spPr>
          <a:xfrm>
            <a:off x="614597" y="632796"/>
            <a:ext cx="10858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335597"/>
                </a:solidFill>
                <a:latin typeface="Keep Calm Med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4038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4977" cy="685632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53144" y="3220830"/>
            <a:ext cx="1099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FFCB3F"/>
                </a:solidFill>
                <a:latin typeface="Keep Calm Med" pitchFamily="2" charset="0"/>
              </a:rPr>
              <a:t>¿Qué problema queremos solucionar?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7C0DD4-12C9-E34E-AC20-E0ADBFE78ECB}"/>
              </a:ext>
            </a:extLst>
          </p:cNvPr>
          <p:cNvSpPr/>
          <p:nvPr/>
        </p:nvSpPr>
        <p:spPr>
          <a:xfrm>
            <a:off x="5181599" y="1304145"/>
            <a:ext cx="1499017" cy="1454046"/>
          </a:xfrm>
          <a:prstGeom prst="ellipse">
            <a:avLst/>
          </a:prstGeom>
          <a:solidFill>
            <a:srgbClr val="FFCC4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3">
            <a:extLst>
              <a:ext uri="{FF2B5EF4-FFF2-40B4-BE49-F238E27FC236}">
                <a16:creationId xmlns:a16="http://schemas.microsoft.com/office/drawing/2014/main" id="{7AD85B31-9463-BC48-8D55-F31687E2A850}"/>
              </a:ext>
            </a:extLst>
          </p:cNvPr>
          <p:cNvSpPr txBox="1"/>
          <p:nvPr/>
        </p:nvSpPr>
        <p:spPr>
          <a:xfrm>
            <a:off x="5505135" y="1448386"/>
            <a:ext cx="881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1"/>
                </a:solidFill>
                <a:latin typeface="Keep Calm Med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7999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">
            <a:extLst>
              <a:ext uri="{FF2B5EF4-FFF2-40B4-BE49-F238E27FC236}">
                <a16:creationId xmlns:a16="http://schemas.microsoft.com/office/drawing/2014/main" id="{C3B43291-1C2B-7B40-9F74-B13B5F27F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5BBC2B-EF7A-EC47-BD45-00BD46C1A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72" y="3166820"/>
            <a:ext cx="1720808" cy="1720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04A062-8169-024F-A132-FA09474BC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72" y="927342"/>
            <a:ext cx="1720808" cy="1720808"/>
          </a:xfrm>
          <a:prstGeom prst="rect">
            <a:avLst/>
          </a:prstGeom>
        </p:spPr>
      </p:pic>
      <p:sp>
        <p:nvSpPr>
          <p:cNvPr id="12" name="CuadroTexto 2">
            <a:extLst>
              <a:ext uri="{FF2B5EF4-FFF2-40B4-BE49-F238E27FC236}">
                <a16:creationId xmlns:a16="http://schemas.microsoft.com/office/drawing/2014/main" id="{FDBDF5CB-6E4E-7349-8C3A-6E3F415A6FAA}"/>
              </a:ext>
            </a:extLst>
          </p:cNvPr>
          <p:cNvSpPr txBox="1"/>
          <p:nvPr/>
        </p:nvSpPr>
        <p:spPr>
          <a:xfrm>
            <a:off x="3432140" y="1392037"/>
            <a:ext cx="6776162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284C91"/>
                </a:solidFill>
                <a:latin typeface="Myriad Pro" panose="020B0503030403020204" pitchFamily="34" charset="0"/>
              </a:rPr>
              <a:t>Alto </a:t>
            </a:r>
            <a:r>
              <a:rPr lang="en-US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volumen</a:t>
            </a:r>
            <a:r>
              <a:rPr lang="en-US" sz="2800" dirty="0">
                <a:solidFill>
                  <a:srgbClr val="284C91"/>
                </a:solidFill>
                <a:latin typeface="Myriad Pro" panose="020B0503030403020204" pitchFamily="34" charset="0"/>
              </a:rPr>
              <a:t> de </a:t>
            </a:r>
            <a:r>
              <a:rPr lang="en-US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información</a:t>
            </a:r>
            <a:r>
              <a:rPr lang="en-US" sz="28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sobre</a:t>
            </a:r>
            <a:r>
              <a:rPr lang="en-US" sz="28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delitos</a:t>
            </a:r>
            <a:endParaRPr lang="en-US" sz="2800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  <p:sp>
        <p:nvSpPr>
          <p:cNvPr id="14" name="CuadroTexto 2">
            <a:extLst>
              <a:ext uri="{FF2B5EF4-FFF2-40B4-BE49-F238E27FC236}">
                <a16:creationId xmlns:a16="http://schemas.microsoft.com/office/drawing/2014/main" id="{158473D7-0B6A-AF47-AA5E-12692B59DC71}"/>
              </a:ext>
            </a:extLst>
          </p:cNvPr>
          <p:cNvSpPr txBox="1"/>
          <p:nvPr/>
        </p:nvSpPr>
        <p:spPr>
          <a:xfrm>
            <a:off x="3432140" y="3586726"/>
            <a:ext cx="749569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Técnicas</a:t>
            </a:r>
            <a:r>
              <a:rPr lang="en-US" sz="2800" dirty="0">
                <a:solidFill>
                  <a:srgbClr val="284C91"/>
                </a:solidFill>
                <a:latin typeface="Myriad Pro" panose="020B0503030403020204" pitchFamily="34" charset="0"/>
              </a:rPr>
              <a:t> y </a:t>
            </a:r>
            <a:r>
              <a:rPr lang="en-US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métodos</a:t>
            </a:r>
            <a:r>
              <a:rPr lang="en-US" sz="28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eficientes</a:t>
            </a:r>
            <a:r>
              <a:rPr lang="en-US" sz="2800" dirty="0">
                <a:solidFill>
                  <a:srgbClr val="284C91"/>
                </a:solidFill>
                <a:latin typeface="Myriad Pro" panose="020B0503030403020204" pitchFamily="34" charset="0"/>
              </a:rPr>
              <a:t> para </a:t>
            </a:r>
            <a:r>
              <a:rPr lang="en-US" sz="2800" dirty="0" err="1">
                <a:solidFill>
                  <a:srgbClr val="284C91"/>
                </a:solidFill>
                <a:latin typeface="Myriad Pro" panose="020B0503030403020204" pitchFamily="34" charset="0"/>
              </a:rPr>
              <a:t>procesarlos</a:t>
            </a:r>
            <a:endParaRPr lang="en-US" sz="2800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  <p:sp>
        <p:nvSpPr>
          <p:cNvPr id="17" name="CuadroTexto 2">
            <a:extLst>
              <a:ext uri="{FF2B5EF4-FFF2-40B4-BE49-F238E27FC236}">
                <a16:creationId xmlns:a16="http://schemas.microsoft.com/office/drawing/2014/main" id="{800782BA-540C-CB40-9EC8-FB32AEF785AC}"/>
              </a:ext>
            </a:extLst>
          </p:cNvPr>
          <p:cNvSpPr txBox="1"/>
          <p:nvPr/>
        </p:nvSpPr>
        <p:spPr>
          <a:xfrm>
            <a:off x="7179985" y="4741525"/>
            <a:ext cx="2208775" cy="816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500" b="1" dirty="0">
                <a:solidFill>
                  <a:srgbClr val="284C91"/>
                </a:solidFill>
                <a:latin typeface="Myriad Pro" panose="020B0503030403020204" pitchFamily="34" charset="0"/>
              </a:rPr>
              <a:t>¿</a:t>
            </a:r>
            <a:r>
              <a:rPr lang="en-US" sz="3500" b="1" dirty="0" err="1">
                <a:solidFill>
                  <a:srgbClr val="284C91"/>
                </a:solidFill>
                <a:latin typeface="Myriad Pro" panose="020B0503030403020204" pitchFamily="34" charset="0"/>
              </a:rPr>
              <a:t>Solución</a:t>
            </a:r>
            <a:r>
              <a:rPr lang="en-US" sz="3500" b="1" dirty="0">
                <a:solidFill>
                  <a:srgbClr val="284C91"/>
                </a:solidFill>
                <a:latin typeface="Myriad Pro" panose="020B0503030403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4119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4977" cy="685632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53144" y="3220830"/>
            <a:ext cx="109989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FFCB3F"/>
                </a:solidFill>
                <a:latin typeface="Keep Calm Med" pitchFamily="2" charset="0"/>
              </a:rPr>
              <a:t>Términos importantes</a:t>
            </a:r>
          </a:p>
          <a:p>
            <a:pPr algn="ctr"/>
            <a:endParaRPr lang="es-ES" sz="4000" dirty="0">
              <a:solidFill>
                <a:srgbClr val="FFCB3F"/>
              </a:solidFill>
              <a:latin typeface="Keep Calm Med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0CA99F-76D3-D54D-A006-2AED4D5C9AFA}"/>
              </a:ext>
            </a:extLst>
          </p:cNvPr>
          <p:cNvSpPr/>
          <p:nvPr/>
        </p:nvSpPr>
        <p:spPr>
          <a:xfrm>
            <a:off x="5181599" y="1304145"/>
            <a:ext cx="1499017" cy="1454046"/>
          </a:xfrm>
          <a:prstGeom prst="ellipse">
            <a:avLst/>
          </a:prstGeom>
          <a:solidFill>
            <a:srgbClr val="FFCC4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3">
            <a:extLst>
              <a:ext uri="{FF2B5EF4-FFF2-40B4-BE49-F238E27FC236}">
                <a16:creationId xmlns:a16="http://schemas.microsoft.com/office/drawing/2014/main" id="{300268FD-5C2E-DC45-B85A-5E8039A2DE67}"/>
              </a:ext>
            </a:extLst>
          </p:cNvPr>
          <p:cNvSpPr txBox="1"/>
          <p:nvPr/>
        </p:nvSpPr>
        <p:spPr>
          <a:xfrm>
            <a:off x="5505135" y="1448386"/>
            <a:ext cx="881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1"/>
                </a:solidFill>
                <a:latin typeface="Keep Calm Med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9359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1787</TotalTime>
  <Words>1015</Words>
  <Application>Microsoft Macintosh PowerPoint</Application>
  <PresentationFormat>Widescreen</PresentationFormat>
  <Paragraphs>166</Paragraphs>
  <Slides>49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Brush Script MT</vt:lpstr>
      <vt:lpstr>Arial</vt:lpstr>
      <vt:lpstr>Calibri</vt:lpstr>
      <vt:lpstr>Calibri Light</vt:lpstr>
      <vt:lpstr>Keep Calm Med</vt:lpstr>
      <vt:lpstr>Myriad Pro</vt:lpstr>
      <vt:lpstr>Wingdings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Gina Bustamante Alvarez</cp:lastModifiedBy>
  <cp:revision>86</cp:revision>
  <dcterms:created xsi:type="dcterms:W3CDTF">2019-02-22T02:13:14Z</dcterms:created>
  <dcterms:modified xsi:type="dcterms:W3CDTF">2019-09-03T20:51:15Z</dcterms:modified>
</cp:coreProperties>
</file>